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59.jpeg" ContentType="image/jpeg"/>
  <Override PartName="/ppt/media/image6.png" ContentType="image/png"/>
  <Override PartName="/ppt/media/image18.png" ContentType="image/png"/>
  <Override PartName="/ppt/media/image58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4.png" ContentType="image/png"/>
  <Override PartName="/ppt/media/image53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75.jpeg" ContentType="image/jpeg"/>
  <Override PartName="/ppt/media/image43.png" ContentType="image/png"/>
  <Override PartName="/ppt/media/image41.png" ContentType="image/png"/>
  <Override PartName="/ppt/media/image40.png" ContentType="image/png"/>
  <Override PartName="/ppt/media/image33.jpeg" ContentType="image/jpeg"/>
  <Override PartName="/ppt/media/image12.png" ContentType="image/png"/>
  <Override PartName="/ppt/media/image49.png" ContentType="image/png"/>
  <Override PartName="/ppt/media/image24.png" ContentType="image/png"/>
  <Override PartName="/ppt/media/image14.png" ContentType="image/png"/>
  <Override PartName="/ppt/media/image28.jpeg" ContentType="image/jpeg"/>
  <Override PartName="/ppt/media/image62.png" ContentType="image/png"/>
  <Override PartName="/ppt/media/image21.jpeg" ContentType="image/jpeg"/>
  <Override PartName="/ppt/media/image65.png" ContentType="image/png"/>
  <Override PartName="/ppt/media/image60.png" ContentType="image/png"/>
  <Override PartName="/ppt/media/image25.jpeg" ContentType="image/jpeg"/>
  <Override PartName="/ppt/media/image69.png" ContentType="image/png"/>
  <Override PartName="/ppt/media/image78.png" ContentType="image/png"/>
  <Override PartName="/ppt/media/image2.jpeg" ContentType="image/jpeg"/>
  <Override PartName="/ppt/media/image57.png" ContentType="image/png"/>
  <Override PartName="/ppt/media/image42.png" ContentType="image/png"/>
  <Override PartName="/ppt/media/image26.jpeg" ContentType="image/jpeg"/>
  <Override PartName="/ppt/media/image77.png" ContentType="image/png"/>
  <Override PartName="/ppt/media/image74.png" ContentType="image/png"/>
  <Override PartName="/ppt/media/image61.jpeg" ContentType="image/jpeg"/>
  <Override PartName="/ppt/media/image64.png" ContentType="image/png"/>
  <Override PartName="/ppt/media/image73.png" ContentType="image/png"/>
  <Override PartName="/ppt/media/image71.jpeg" ContentType="image/jpeg"/>
  <Override PartName="/ppt/media/image76.png" ContentType="image/png"/>
  <Override PartName="/ppt/media/image66.jpeg" ContentType="image/jpeg"/>
  <Override PartName="/ppt/media/image11.png" ContentType="image/png"/>
  <Override PartName="/ppt/media/image48.png" ContentType="image/png"/>
  <Override PartName="/ppt/media/image32.jpeg" ContentType="image/jpeg"/>
  <Override PartName="/ppt/media/image72.png" ContentType="image/png"/>
  <Override PartName="/ppt/media/image29.jpeg" ContentType="image/jpeg"/>
  <Override PartName="/ppt/media/image70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63.png" ContentType="image/png"/>
  <Override PartName="/ppt/media/image15.png" ContentType="image/png"/>
  <Override PartName="/ppt/media/image3.png" ContentType="image/png"/>
  <Override PartName="/ppt/media/image16.png" ContentType="image/png"/>
  <Override PartName="/ppt/media/image4.png" ContentType="image/png"/>
  <Override PartName="/ppt/media/image17.png" ContentType="image/png"/>
  <Override PartName="/ppt/media/image5.png" ContentType="image/png"/>
  <Override PartName="/ppt/media/image27.jpeg" ContentType="image/jpeg"/>
  <Override PartName="/ppt/media/image52.png" ContentType="image/png"/>
  <Override PartName="/ppt/media/image10.png" ContentType="image/png"/>
  <Override PartName="/ppt/media/image35.jpeg" ContentType="image/jpeg"/>
  <Override PartName="/ppt/media/image47.png" ContentType="image/png"/>
  <Override PartName="/ppt/media/image36.png" ContentType="image/png"/>
  <Override PartName="/ppt/media/image22.jpeg" ContentType="image/jpeg"/>
  <Override PartName="/ppt/media/image9.png" ContentType="image/png"/>
  <Override PartName="/ppt/media/image39.png" ContentType="image/png"/>
  <Override PartName="/ppt/media/image19.png" ContentType="image/png"/>
  <Override PartName="/ppt/media/image7.png" ContentType="image/png"/>
  <Override PartName="/ppt/media/image34.jpeg" ContentType="image/jpeg"/>
  <Override PartName="/ppt/media/image37.png" ContentType="image/png"/>
  <Override PartName="/ppt/media/image23.jpeg" ContentType="image/jpe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31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diapositiva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86EA284-EF07-4B08-85C0-C9F7535D61BD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CDFFB43-ABB9-4685-A301-9E45614C44B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5CE6B48-4F25-489B-ABFA-EA8B0FE96EF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D9E46AF-07B3-40C3-88AC-56E9774F1DEC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F238873-D382-48B3-9A9F-67576E2D8FE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81736E8-9C64-4F2E-8018-81A7BE7878A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F7410F5-8B68-4049-BC76-15A7CBF64F7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32F5199-A0C9-482E-941C-293F934E0CC7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F1B73D2-B188-4F04-AF9B-2CE97C3E1FC4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EC5715C-75B7-4A44-BF8D-5ADE94639761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4588C24-2273-4F34-B3C0-805CA603C195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FBC8E99-F92F-4EE4-AC24-5B9AE900B096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F10FC56-421E-4BF5-8BCD-26D15586DDB0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FD8710A-793A-4BC3-981B-4CCB28DBC7D9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A81BD69-0F4E-43ED-8708-D100DD94E5D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8769EFA-93A7-4B0C-A46B-3FA2651B591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F7A803B-D934-45B8-B701-BBC1C9413E84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06BB9C4-15DB-4A1D-8484-A25930D5DCAD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89E9A43-4FA1-4DFA-8B31-AB5B909E74AB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CAEFEF0-7542-4768-A770-1220E2291DD2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13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Long rang, low bandwith.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A5CC710-C95A-49D9-8798-0E5DEC0DC4EA}" type="slidenum">
              <a:rPr b="0" lang="nl-NL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tretch/>
        </p:blipFill>
        <p:spPr>
          <a:xfrm>
            <a:off x="-7920" y="-6840"/>
            <a:ext cx="12011040" cy="6677640"/>
          </a:xfrm>
          <a:prstGeom prst="rect">
            <a:avLst/>
          </a:prstGeom>
          <a:ln>
            <a:noFill/>
          </a:ln>
        </p:spPr>
      </p:pic>
      <p:pic>
        <p:nvPicPr>
          <p:cNvPr id="1" name="Imagen 3" descr=""/>
          <p:cNvPicPr/>
          <p:nvPr/>
        </p:nvPicPr>
        <p:blipFill>
          <a:blip r:embed="rId3"/>
          <a:stretch/>
        </p:blipFill>
        <p:spPr>
          <a:xfrm>
            <a:off x="0" y="0"/>
            <a:ext cx="12187080" cy="6852960"/>
          </a:xfrm>
          <a:prstGeom prst="rect">
            <a:avLst/>
          </a:prstGeom>
          <a:ln>
            <a:noFill/>
          </a:ln>
        </p:spPr>
      </p:pic>
      <p:pic>
        <p:nvPicPr>
          <p:cNvPr id="2" name="Picture 10" descr=""/>
          <p:cNvPicPr/>
          <p:nvPr/>
        </p:nvPicPr>
        <p:blipFill>
          <a:blip r:embed="rId4"/>
          <a:stretch/>
        </p:blipFill>
        <p:spPr>
          <a:xfrm>
            <a:off x="5322240" y="1086480"/>
            <a:ext cx="1559520" cy="1199880"/>
          </a:xfrm>
          <a:prstGeom prst="rect">
            <a:avLst/>
          </a:prstGeom>
          <a:ln>
            <a:noFill/>
          </a:ln>
        </p:spPr>
      </p:pic>
      <p:sp>
        <p:nvSpPr>
          <p:cNvPr id="3" name="Line 1"/>
          <p:cNvSpPr/>
          <p:nvPr/>
        </p:nvSpPr>
        <p:spPr>
          <a:xfrm>
            <a:off x="5630760" y="4306680"/>
            <a:ext cx="92988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2"/>
          <a:stretch/>
        </p:blipFill>
        <p:spPr>
          <a:xfrm>
            <a:off x="-7920" y="-6840"/>
            <a:ext cx="12011040" cy="667764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hyperlink" Target="https://www.thethingsnetwork.org/" TargetMode="External"/><Relationship Id="rId7" Type="http://schemas.openxmlformats.org/officeDocument/2006/relationships/hyperlink" Target="https://my.iotopentech.io/" TargetMode="External"/><Relationship Id="rId8" Type="http://schemas.openxmlformats.org/officeDocument/2006/relationships/hyperlink" Target="https://eu1.cloud.thethings.network/" TargetMode="External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hyperlink" Target="https://my.iotopentech.io/" TargetMode="External"/><Relationship Id="rId3" Type="http://schemas.openxmlformats.org/officeDocument/2006/relationships/hyperlink" Target="https://thingsboard.io/" TargetMode="External"/><Relationship Id="rId4" Type="http://schemas.openxmlformats.org/officeDocument/2006/relationships/hyperlink" Target="https://github.com/IoTopenTech/myIoTopenTech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jpe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hyperlink" Target="https://github.com/IoTopenTech/Nodo_TTN_MAD_V2" TargetMode="External"/><Relationship Id="rId11" Type="http://schemas.openxmlformats.org/officeDocument/2006/relationships/hyperlink" Target="https://github.com/IoTopenTech/Nodo_TTN_MAD_V2/blob/master/Montaje%20nodo%20TTN%20MAD%20v2_2%20basico.pdf" TargetMode="External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hyperlink" Target="https://avbentem.github.io/airtime-calculator/ttn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n 22_0" descr=""/>
          <p:cNvPicPr/>
          <p:nvPr/>
        </p:nvPicPr>
        <p:blipFill>
          <a:blip r:embed="rId1"/>
          <a:stretch/>
        </p:blipFill>
        <p:spPr>
          <a:xfrm>
            <a:off x="10749600" y="581940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866520" y="2703600"/>
            <a:ext cx="10723320" cy="1398240"/>
          </a:xfrm>
          <a:prstGeom prst="rect">
            <a:avLst/>
          </a:prstGeom>
          <a:solidFill>
            <a:srgbClr val="ffffff">
              <a:alpha val="4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50000"/>
              </a:lnSpc>
              <a:tabLst>
                <a:tab algn="l" pos="408240"/>
              </a:tabLst>
            </a:pPr>
            <a:r>
              <a:rPr b="1" lang="es-ES" sz="3200" spc="253" strike="noStrike">
                <a:solidFill>
                  <a:srgbClr val="000000"/>
                </a:solidFill>
                <a:latin typeface="Dyuthi"/>
                <a:ea typeface="League Spartan"/>
              </a:rPr>
              <a:t>Proyecto LORAPERTURA</a:t>
            </a:r>
            <a:endParaRPr b="0" lang="es-ES" sz="32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408240"/>
              </a:tabLst>
            </a:pPr>
            <a:r>
              <a:rPr b="1" lang="es-ES" sz="3200" spc="253" strike="noStrike">
                <a:solidFill>
                  <a:srgbClr val="000000"/>
                </a:solidFill>
                <a:latin typeface="Dyuthi"/>
                <a:ea typeface="League Spartan"/>
              </a:rPr>
              <a:t>@fergar73 – fernando.gm010@gmail.com</a:t>
            </a:r>
            <a:endParaRPr b="0" lang="es-E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n 3_6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SOFTWARE LORAPERTURA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31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2" name="CustomShape 3"/>
          <p:cNvSpPr/>
          <p:nvPr/>
        </p:nvSpPr>
        <p:spPr>
          <a:xfrm>
            <a:off x="1411920" y="2448360"/>
            <a:ext cx="5173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1339920" y="1512360"/>
            <a:ext cx="10033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Envío de mensaje con confirmación cuando se produce un evento de Apertura de Puerta.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411920" y="2664360"/>
            <a:ext cx="5605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1073160" y="2118240"/>
            <a:ext cx="7359840" cy="107784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1399320" y="3248280"/>
            <a:ext cx="10502640" cy="10778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1391040" y="4459320"/>
            <a:ext cx="7392600" cy="140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n 3_7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SOFTWARE LORAPERTURA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40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1" name="CustomShape 3"/>
          <p:cNvSpPr/>
          <p:nvPr/>
        </p:nvSpPr>
        <p:spPr>
          <a:xfrm>
            <a:off x="1411920" y="2448360"/>
            <a:ext cx="5173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1339920" y="1512360"/>
            <a:ext cx="10033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Bucle infinito estructurado en pasos sencillos: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1411920" y="2664360"/>
            <a:ext cx="5605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1850400" y="2376000"/>
            <a:ext cx="10027440" cy="2035800"/>
          </a:xfrm>
          <a:prstGeom prst="rect">
            <a:avLst/>
          </a:prstGeom>
          <a:ln>
            <a:noFill/>
          </a:ln>
        </p:spPr>
      </p:pic>
      <p:grpSp>
        <p:nvGrpSpPr>
          <p:cNvPr id="245" name="Group 6"/>
          <p:cNvGrpSpPr/>
          <p:nvPr/>
        </p:nvGrpSpPr>
        <p:grpSpPr>
          <a:xfrm>
            <a:off x="1404720" y="1910520"/>
            <a:ext cx="397800" cy="397800"/>
            <a:chOff x="1404720" y="1910520"/>
            <a:chExt cx="397800" cy="397800"/>
          </a:xfrm>
        </p:grpSpPr>
        <p:pic>
          <p:nvPicPr>
            <p:cNvPr id="246" name="Picture 6_1" descr=""/>
            <p:cNvPicPr/>
            <p:nvPr/>
          </p:nvPicPr>
          <p:blipFill>
            <a:blip r:embed="rId3">
              <a:alphaModFix amt="47000"/>
            </a:blip>
            <a:stretch/>
          </p:blipFill>
          <p:spPr>
            <a:xfrm>
              <a:off x="1404720" y="191052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7" name="CustomShape 7"/>
            <p:cNvSpPr/>
            <p:nvPr/>
          </p:nvSpPr>
          <p:spPr>
            <a:xfrm>
              <a:off x="1449000" y="192780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48" name="CustomShape 8"/>
          <p:cNvSpPr/>
          <p:nvPr/>
        </p:nvSpPr>
        <p:spPr>
          <a:xfrm>
            <a:off x="1800000" y="1944000"/>
            <a:ext cx="82058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Modo espera o dormir dependiendo del parámetro modoAhorroEnergia </a:t>
            </a:r>
            <a:endParaRPr b="0" lang="es-ES" sz="1600" spc="-1" strike="noStrike">
              <a:latin typeface="Arial"/>
            </a:endParaRPr>
          </a:p>
        </p:txBody>
      </p:sp>
      <p:grpSp>
        <p:nvGrpSpPr>
          <p:cNvPr id="249" name="Group 9"/>
          <p:cNvGrpSpPr/>
          <p:nvPr/>
        </p:nvGrpSpPr>
        <p:grpSpPr>
          <a:xfrm>
            <a:off x="1477080" y="4646880"/>
            <a:ext cx="397800" cy="397800"/>
            <a:chOff x="1477080" y="4646880"/>
            <a:chExt cx="397800" cy="397800"/>
          </a:xfrm>
        </p:grpSpPr>
        <p:pic>
          <p:nvPicPr>
            <p:cNvPr id="250" name="Picture 6_2" descr=""/>
            <p:cNvPicPr/>
            <p:nvPr/>
          </p:nvPicPr>
          <p:blipFill>
            <a:blip r:embed="rId4">
              <a:alphaModFix amt="47000"/>
            </a:blip>
            <a:stretch/>
          </p:blipFill>
          <p:spPr>
            <a:xfrm>
              <a:off x="1477080" y="464688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1" name="CustomShape 10"/>
            <p:cNvSpPr/>
            <p:nvPr/>
          </p:nvSpPr>
          <p:spPr>
            <a:xfrm>
              <a:off x="1521360" y="466416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52" name="CustomShape 11"/>
          <p:cNvSpPr/>
          <p:nvPr/>
        </p:nvSpPr>
        <p:spPr>
          <a:xfrm>
            <a:off x="1872000" y="4644000"/>
            <a:ext cx="82058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Envío del mensaje y su procesamiento hasta quedar completado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5"/>
          <a:stretch/>
        </p:blipFill>
        <p:spPr>
          <a:xfrm>
            <a:off x="1871280" y="5050800"/>
            <a:ext cx="8868240" cy="143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n 3_8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INTEGRACION EN THE THINGS NETWORK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56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7" name="CustomShape 3"/>
          <p:cNvSpPr/>
          <p:nvPr/>
        </p:nvSpPr>
        <p:spPr>
          <a:xfrm>
            <a:off x="1334520" y="1449720"/>
            <a:ext cx="442080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4a4a4a"/>
                </a:solidFill>
                <a:latin typeface="Lohit Kannada"/>
                <a:ea typeface="DejaVu Sans"/>
              </a:rPr>
              <a:t>Pasos a seguir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200" spc="-1" strike="noStrike">
              <a:latin typeface="Arial"/>
            </a:endParaRPr>
          </a:p>
        </p:txBody>
      </p:sp>
      <p:grpSp>
        <p:nvGrpSpPr>
          <p:cNvPr id="258" name="Group 4"/>
          <p:cNvGrpSpPr/>
          <p:nvPr/>
        </p:nvGrpSpPr>
        <p:grpSpPr>
          <a:xfrm>
            <a:off x="1548000" y="2088000"/>
            <a:ext cx="397800" cy="397800"/>
            <a:chOff x="1548000" y="2088000"/>
            <a:chExt cx="397800" cy="397800"/>
          </a:xfrm>
        </p:grpSpPr>
        <p:pic>
          <p:nvPicPr>
            <p:cNvPr id="259" name="Picture 6_3" descr=""/>
            <p:cNvPicPr/>
            <p:nvPr/>
          </p:nvPicPr>
          <p:blipFill>
            <a:blip r:embed="rId2">
              <a:alphaModFix amt="47000"/>
            </a:blip>
            <a:stretch/>
          </p:blipFill>
          <p:spPr>
            <a:xfrm>
              <a:off x="1548000" y="208800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0" name="CustomShape 5"/>
            <p:cNvSpPr/>
            <p:nvPr/>
          </p:nvSpPr>
          <p:spPr>
            <a:xfrm>
              <a:off x="1592280" y="210528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s-ES" sz="1800" spc="-1" strike="noStrike">
                <a:latin typeface="Arial"/>
              </a:endParaRPr>
            </a:p>
          </p:txBody>
        </p:sp>
      </p:grpSp>
      <p:grpSp>
        <p:nvGrpSpPr>
          <p:cNvPr id="261" name="Group 6"/>
          <p:cNvGrpSpPr/>
          <p:nvPr/>
        </p:nvGrpSpPr>
        <p:grpSpPr>
          <a:xfrm>
            <a:off x="1548000" y="2808000"/>
            <a:ext cx="397800" cy="397800"/>
            <a:chOff x="1548000" y="2808000"/>
            <a:chExt cx="397800" cy="397800"/>
          </a:xfrm>
        </p:grpSpPr>
        <p:pic>
          <p:nvPicPr>
            <p:cNvPr id="262" name="Picture 7_6" descr=""/>
            <p:cNvPicPr/>
            <p:nvPr/>
          </p:nvPicPr>
          <p:blipFill>
            <a:blip r:embed="rId3">
              <a:alphaModFix amt="47000"/>
            </a:blip>
            <a:stretch/>
          </p:blipFill>
          <p:spPr>
            <a:xfrm>
              <a:off x="1548000" y="280800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3" name="CustomShape 7"/>
            <p:cNvSpPr/>
            <p:nvPr/>
          </p:nvSpPr>
          <p:spPr>
            <a:xfrm>
              <a:off x="1592280" y="282528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s-ES" sz="1800" spc="-1" strike="noStrike">
                <a:latin typeface="Arial"/>
              </a:endParaRPr>
            </a:p>
          </p:txBody>
        </p:sp>
      </p:grpSp>
      <p:grpSp>
        <p:nvGrpSpPr>
          <p:cNvPr id="264" name="Group 8"/>
          <p:cNvGrpSpPr/>
          <p:nvPr/>
        </p:nvGrpSpPr>
        <p:grpSpPr>
          <a:xfrm>
            <a:off x="1548000" y="3528000"/>
            <a:ext cx="397800" cy="397800"/>
            <a:chOff x="1548000" y="3528000"/>
            <a:chExt cx="397800" cy="397800"/>
          </a:xfrm>
        </p:grpSpPr>
        <p:pic>
          <p:nvPicPr>
            <p:cNvPr id="265" name="Picture 9_0" descr=""/>
            <p:cNvPicPr/>
            <p:nvPr/>
          </p:nvPicPr>
          <p:blipFill>
            <a:blip r:embed="rId4">
              <a:alphaModFix amt="47000"/>
            </a:blip>
            <a:stretch/>
          </p:blipFill>
          <p:spPr>
            <a:xfrm>
              <a:off x="1548000" y="352800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6" name="CustomShape 9"/>
            <p:cNvSpPr/>
            <p:nvPr/>
          </p:nvSpPr>
          <p:spPr>
            <a:xfrm>
              <a:off x="1592280" y="354528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s-ES" sz="1800" spc="-1" strike="noStrike">
                <a:latin typeface="Arial"/>
              </a:endParaRPr>
            </a:p>
          </p:txBody>
        </p:sp>
      </p:grpSp>
      <p:grpSp>
        <p:nvGrpSpPr>
          <p:cNvPr id="267" name="Group 10"/>
          <p:cNvGrpSpPr/>
          <p:nvPr/>
        </p:nvGrpSpPr>
        <p:grpSpPr>
          <a:xfrm>
            <a:off x="1548000" y="4248000"/>
            <a:ext cx="397800" cy="397800"/>
            <a:chOff x="1548000" y="4248000"/>
            <a:chExt cx="397800" cy="397800"/>
          </a:xfrm>
        </p:grpSpPr>
        <p:pic>
          <p:nvPicPr>
            <p:cNvPr id="268" name="Picture 11_0" descr=""/>
            <p:cNvPicPr/>
            <p:nvPr/>
          </p:nvPicPr>
          <p:blipFill>
            <a:blip r:embed="rId5">
              <a:alphaModFix amt="47000"/>
            </a:blip>
            <a:stretch/>
          </p:blipFill>
          <p:spPr>
            <a:xfrm>
              <a:off x="1548000" y="424800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9" name="CustomShape 11"/>
            <p:cNvSpPr/>
            <p:nvPr/>
          </p:nvSpPr>
          <p:spPr>
            <a:xfrm>
              <a:off x="1592280" y="426528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70" name="CustomShape 12"/>
          <p:cNvSpPr/>
          <p:nvPr/>
        </p:nvSpPr>
        <p:spPr>
          <a:xfrm>
            <a:off x="2052360" y="2088000"/>
            <a:ext cx="83858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Registro en </a:t>
            </a:r>
            <a:r>
              <a:rPr b="0" lang="es-ES" sz="1600" spc="-1" strike="noStrike" u="sng">
                <a:solidFill>
                  <a:srgbClr val="0563c1"/>
                </a:solidFill>
                <a:uFillTx/>
                <a:latin typeface="Manjari"/>
                <a:ea typeface="DejaVu Sans"/>
                <a:hlinkClick r:id="rId6"/>
              </a:rPr>
              <a:t>https://www.thethingsnetwork.org/</a:t>
            </a:r>
            <a:r>
              <a:rPr b="0" lang="es-ES" sz="1600" spc="-1" strike="noStrike">
                <a:solidFill>
                  <a:srgbClr val="4a4a4a"/>
                </a:solidFill>
                <a:latin typeface="Manjari"/>
                <a:ea typeface="DejaVu Sans"/>
              </a:rPr>
              <a:t> (solo para nuevos usuarios)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71" name="CustomShape 13"/>
          <p:cNvSpPr/>
          <p:nvPr/>
        </p:nvSpPr>
        <p:spPr>
          <a:xfrm>
            <a:off x="2052000" y="2808000"/>
            <a:ext cx="47138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Creación de la Aplicación en TTN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72" name="CustomShape 14"/>
          <p:cNvSpPr/>
          <p:nvPr/>
        </p:nvSpPr>
        <p:spPr>
          <a:xfrm>
            <a:off x="2052000" y="3528000"/>
            <a:ext cx="62258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Alta del dispositivo asociado a la aplicación del punto 2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73" name="CustomShape 15"/>
          <p:cNvSpPr/>
          <p:nvPr/>
        </p:nvSpPr>
        <p:spPr>
          <a:xfrm>
            <a:off x="2052000" y="4248000"/>
            <a:ext cx="89622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Integración http-webhook para envío de información a </a:t>
            </a:r>
            <a:r>
              <a:rPr b="0" lang="es-ES" sz="1600" spc="-1" strike="noStrike" u="sng">
                <a:solidFill>
                  <a:srgbClr val="0563c1"/>
                </a:solidFill>
                <a:uFillTx/>
                <a:latin typeface="Lohit Kannada"/>
                <a:ea typeface="DejaVu Sans"/>
                <a:hlinkClick r:id="rId7"/>
              </a:rPr>
              <a:t>https://my.iotopentech.io/</a:t>
            </a: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 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74" name="CustomShape 16"/>
          <p:cNvSpPr/>
          <p:nvPr/>
        </p:nvSpPr>
        <p:spPr>
          <a:xfrm>
            <a:off x="1656000" y="5264280"/>
            <a:ext cx="866412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4a4a4a"/>
                </a:solidFill>
                <a:latin typeface="Lohit Kannada"/>
                <a:ea typeface="DejaVu Sans"/>
              </a:rPr>
              <a:t>Los puntos 2, 3 y 4 que se muestran en las siguientes slides están realizados en la versión 3 de the things network. Actualmente hay un proceso de migración de la v2 a la v3, para acceder a la v3 se ha utilizado la siguiente URL directa: </a:t>
            </a:r>
            <a:r>
              <a:rPr b="0" lang="es-ES" sz="1200" spc="-1" strike="noStrike" u="sng">
                <a:solidFill>
                  <a:srgbClr val="0563c1"/>
                </a:solidFill>
                <a:uFillTx/>
                <a:latin typeface="Lohit Kannada"/>
                <a:ea typeface="DejaVu Sans"/>
                <a:hlinkClick r:id="rId8"/>
              </a:rPr>
              <a:t>https://eu1.cloud.thethings.network</a:t>
            </a:r>
            <a:r>
              <a:rPr b="0" lang="es-ES" sz="1200" spc="-1" strike="noStrike">
                <a:solidFill>
                  <a:srgbClr val="4a4a4a"/>
                </a:solidFill>
                <a:latin typeface="Lohit Kannada"/>
                <a:ea typeface="DejaVu Sans"/>
              </a:rPr>
              <a:t> </a:t>
            </a:r>
            <a:endParaRPr b="0" lang="es-E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n 3_9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INTEGRACION EN THE THINGS NETWORK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77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8" name="CustomShape 3"/>
          <p:cNvSpPr/>
          <p:nvPr/>
        </p:nvSpPr>
        <p:spPr>
          <a:xfrm>
            <a:off x="1334520" y="1449720"/>
            <a:ext cx="442080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4a4a4a"/>
                </a:solidFill>
                <a:latin typeface="Lohit Kannada"/>
                <a:ea typeface="DejaVu Sans"/>
              </a:rPr>
              <a:t>Crear aplicación 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2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1836000" y="1869840"/>
            <a:ext cx="8206920" cy="461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n 3_10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81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INTEGRACION EN THE THINGS NETWORK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82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1334520" y="1449720"/>
            <a:ext cx="442080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4a4a4a"/>
                </a:solidFill>
                <a:latin typeface="Lohit Kannada"/>
                <a:ea typeface="DejaVu Sans"/>
              </a:rPr>
              <a:t>Alta nuevo dispositivo 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2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1872000" y="1829520"/>
            <a:ext cx="8638920" cy="485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n 3_11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INTEGRACION EN THE THINGS NETWORK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87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8" name="CustomShape 3"/>
          <p:cNvSpPr/>
          <p:nvPr/>
        </p:nvSpPr>
        <p:spPr>
          <a:xfrm>
            <a:off x="1334520" y="1449720"/>
            <a:ext cx="629676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4a4a4a"/>
                </a:solidFill>
                <a:latin typeface="Lohit Kannada"/>
                <a:ea typeface="DejaVu Sans"/>
              </a:rPr>
              <a:t>Nueva Integración con myiotopentech 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2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2376000" y="2376000"/>
            <a:ext cx="7415280" cy="4168080"/>
          </a:xfrm>
          <a:prstGeom prst="rect">
            <a:avLst/>
          </a:prstGeom>
          <a:ln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1728000" y="1908000"/>
            <a:ext cx="47138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Elegir la opción Custom webhook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1908000" y="2196000"/>
            <a:ext cx="7480080" cy="4204800"/>
          </a:xfrm>
          <a:prstGeom prst="rect">
            <a:avLst/>
          </a:prstGeom>
          <a:ln>
            <a:noFill/>
          </a:ln>
        </p:spPr>
      </p:pic>
      <p:sp>
        <p:nvSpPr>
          <p:cNvPr id="292" name="CustomShape 1"/>
          <p:cNvSpPr/>
          <p:nvPr/>
        </p:nvSpPr>
        <p:spPr>
          <a:xfrm>
            <a:off x="8712000" y="4824000"/>
            <a:ext cx="2159640" cy="503640"/>
          </a:xfrm>
          <a:prstGeom prst="rect">
            <a:avLst/>
          </a:prstGeom>
          <a:noFill/>
          <a:ln w="36000">
            <a:solidFill>
              <a:srgbClr val="ff572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Imagen 3_12" descr=""/>
          <p:cNvPicPr/>
          <p:nvPr/>
        </p:nvPicPr>
        <p:blipFill>
          <a:blip r:embed="rId2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INTEGRACION EN THE THINGS NETWORK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95" name="Line 3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6" name="CustomShape 4"/>
          <p:cNvSpPr/>
          <p:nvPr/>
        </p:nvSpPr>
        <p:spPr>
          <a:xfrm>
            <a:off x="1334520" y="1449720"/>
            <a:ext cx="629676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4a4a4a"/>
                </a:solidFill>
                <a:latin typeface="Lohit Kannada"/>
                <a:ea typeface="DejaVu Sans"/>
              </a:rPr>
              <a:t>Nueva Integración con myiotopentech 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200" spc="-1" strike="noStrike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5832000" y="3924000"/>
            <a:ext cx="38152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3d5afe"/>
                </a:solidFill>
                <a:latin typeface="Courier New"/>
                <a:ea typeface="DejaVu Sans"/>
              </a:rPr>
              <a:t>Nombre para la integración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5886000" y="4318200"/>
            <a:ext cx="2953800" cy="2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3d5afe"/>
                </a:solidFill>
                <a:latin typeface="Courier New"/>
                <a:ea typeface="DejaVu Sans"/>
              </a:rPr>
              <a:t>Tipo: JSON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299" name="CustomShape 7"/>
          <p:cNvSpPr/>
          <p:nvPr/>
        </p:nvSpPr>
        <p:spPr>
          <a:xfrm>
            <a:off x="5868000" y="4968000"/>
            <a:ext cx="88552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100" spc="-1" strike="noStrike">
                <a:solidFill>
                  <a:srgbClr val="3d5afe"/>
                </a:solidFill>
                <a:latin typeface="Courier New"/>
                <a:ea typeface="DejaVu Sans"/>
              </a:rPr>
              <a:t>https://my.iotopentech.io/api/v1/</a:t>
            </a:r>
            <a:r>
              <a:rPr b="0" lang="es-ES" sz="1100" spc="-1" strike="noStrike">
                <a:solidFill>
                  <a:srgbClr val="ff0000"/>
                </a:solidFill>
                <a:latin typeface="Courier New"/>
                <a:ea typeface="DejaVu Sans"/>
              </a:rPr>
              <a:t>”token-acceso-dispositivo”</a:t>
            </a:r>
            <a:r>
              <a:rPr b="0" lang="es-ES" sz="1100" spc="-1" strike="noStrike">
                <a:solidFill>
                  <a:srgbClr val="3d5afe"/>
                </a:solidFill>
                <a:latin typeface="Courier New"/>
                <a:ea typeface="DejaVu Sans"/>
              </a:rPr>
              <a:t>/telemetry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300" name="CustomShape 8"/>
          <p:cNvSpPr/>
          <p:nvPr/>
        </p:nvSpPr>
        <p:spPr>
          <a:xfrm>
            <a:off x="5868000" y="5328000"/>
            <a:ext cx="579564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3d5afe"/>
                </a:solidFill>
                <a:latin typeface="Courier New"/>
                <a:ea typeface="DejaVu Sans"/>
              </a:rPr>
              <a:t>Generar nueva clave con la opción API Keys y copiarla aquí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01" name="CustomShape 9"/>
          <p:cNvSpPr/>
          <p:nvPr/>
        </p:nvSpPr>
        <p:spPr>
          <a:xfrm>
            <a:off x="5796000" y="6012000"/>
            <a:ext cx="51832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3d5afe"/>
                </a:solidFill>
                <a:latin typeface="Courier New"/>
                <a:ea typeface="DejaVu Sans"/>
              </a:rPr>
              <a:t>Marcar a enabled todos los messages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302" name="CustomShape 10"/>
          <p:cNvSpPr/>
          <p:nvPr/>
        </p:nvSpPr>
        <p:spPr>
          <a:xfrm>
            <a:off x="5580000" y="3996000"/>
            <a:ext cx="287640" cy="143640"/>
          </a:xfrm>
          <a:custGeom>
            <a:avLst/>
            <a:gdLst/>
            <a:ahLst/>
            <a:rect l="l" t="t" r="r" b="b"/>
            <a:pathLst>
              <a:path w="802" h="402">
                <a:moveTo>
                  <a:pt x="801" y="100"/>
                </a:moveTo>
                <a:lnTo>
                  <a:pt x="200" y="100"/>
                </a:lnTo>
                <a:lnTo>
                  <a:pt x="200" y="0"/>
                </a:lnTo>
                <a:lnTo>
                  <a:pt x="0" y="200"/>
                </a:lnTo>
                <a:lnTo>
                  <a:pt x="200" y="401"/>
                </a:lnTo>
                <a:lnTo>
                  <a:pt x="200" y="300"/>
                </a:lnTo>
                <a:lnTo>
                  <a:pt x="801" y="300"/>
                </a:lnTo>
                <a:lnTo>
                  <a:pt x="801" y="1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1"/>
          <p:cNvSpPr/>
          <p:nvPr/>
        </p:nvSpPr>
        <p:spPr>
          <a:xfrm>
            <a:off x="5580360" y="4356360"/>
            <a:ext cx="287640" cy="143640"/>
          </a:xfrm>
          <a:custGeom>
            <a:avLst/>
            <a:gdLst/>
            <a:ahLst/>
            <a:rect l="l" t="t" r="r" b="b"/>
            <a:pathLst>
              <a:path w="802" h="402">
                <a:moveTo>
                  <a:pt x="801" y="100"/>
                </a:moveTo>
                <a:lnTo>
                  <a:pt x="200" y="100"/>
                </a:lnTo>
                <a:lnTo>
                  <a:pt x="200" y="0"/>
                </a:lnTo>
                <a:lnTo>
                  <a:pt x="0" y="200"/>
                </a:lnTo>
                <a:lnTo>
                  <a:pt x="200" y="401"/>
                </a:lnTo>
                <a:lnTo>
                  <a:pt x="200" y="300"/>
                </a:lnTo>
                <a:lnTo>
                  <a:pt x="801" y="300"/>
                </a:lnTo>
                <a:lnTo>
                  <a:pt x="801" y="1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2"/>
          <p:cNvSpPr/>
          <p:nvPr/>
        </p:nvSpPr>
        <p:spPr>
          <a:xfrm>
            <a:off x="5580360" y="5040360"/>
            <a:ext cx="287640" cy="143640"/>
          </a:xfrm>
          <a:custGeom>
            <a:avLst/>
            <a:gdLst/>
            <a:ahLst/>
            <a:rect l="l" t="t" r="r" b="b"/>
            <a:pathLst>
              <a:path w="802" h="402">
                <a:moveTo>
                  <a:pt x="801" y="100"/>
                </a:moveTo>
                <a:lnTo>
                  <a:pt x="200" y="100"/>
                </a:lnTo>
                <a:lnTo>
                  <a:pt x="200" y="0"/>
                </a:lnTo>
                <a:lnTo>
                  <a:pt x="0" y="200"/>
                </a:lnTo>
                <a:lnTo>
                  <a:pt x="200" y="401"/>
                </a:lnTo>
                <a:lnTo>
                  <a:pt x="200" y="300"/>
                </a:lnTo>
                <a:lnTo>
                  <a:pt x="801" y="300"/>
                </a:lnTo>
                <a:lnTo>
                  <a:pt x="801" y="1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3"/>
          <p:cNvSpPr/>
          <p:nvPr/>
        </p:nvSpPr>
        <p:spPr>
          <a:xfrm>
            <a:off x="5580360" y="5400360"/>
            <a:ext cx="287640" cy="143640"/>
          </a:xfrm>
          <a:custGeom>
            <a:avLst/>
            <a:gdLst/>
            <a:ahLst/>
            <a:rect l="l" t="t" r="r" b="b"/>
            <a:pathLst>
              <a:path w="802" h="402">
                <a:moveTo>
                  <a:pt x="801" y="100"/>
                </a:moveTo>
                <a:lnTo>
                  <a:pt x="200" y="100"/>
                </a:lnTo>
                <a:lnTo>
                  <a:pt x="200" y="0"/>
                </a:lnTo>
                <a:lnTo>
                  <a:pt x="0" y="200"/>
                </a:lnTo>
                <a:lnTo>
                  <a:pt x="200" y="401"/>
                </a:lnTo>
                <a:lnTo>
                  <a:pt x="200" y="300"/>
                </a:lnTo>
                <a:lnTo>
                  <a:pt x="801" y="300"/>
                </a:lnTo>
                <a:lnTo>
                  <a:pt x="801" y="1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4"/>
          <p:cNvSpPr/>
          <p:nvPr/>
        </p:nvSpPr>
        <p:spPr>
          <a:xfrm>
            <a:off x="9615600" y="2592000"/>
            <a:ext cx="2192040" cy="12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3d5afe"/>
                </a:solidFill>
                <a:latin typeface="Courier New"/>
              </a:rPr>
              <a:t>Copiar el token de acceso del dispositivo concreto mediante el boton disponible en myiotopentech</a:t>
            </a:r>
            <a:endParaRPr b="0" lang="es-ES" sz="12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3"/>
          <a:stretch/>
        </p:blipFill>
        <p:spPr>
          <a:xfrm>
            <a:off x="9720000" y="3736800"/>
            <a:ext cx="2086560" cy="87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n 3_13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309" name="CustomShape 1"/>
          <p:cNvSpPr/>
          <p:nvPr/>
        </p:nvSpPr>
        <p:spPr>
          <a:xfrm>
            <a:off x="1404000" y="540000"/>
            <a:ext cx="104756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VISUALIZACION Y CONTROL: LORAPERTURA EN  MYIOTOPENTECH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10" name="Line 2"/>
          <p:cNvSpPr/>
          <p:nvPr/>
        </p:nvSpPr>
        <p:spPr>
          <a:xfrm>
            <a:off x="1440000" y="1296000"/>
            <a:ext cx="1015200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1" name="CustomShape 3"/>
          <p:cNvSpPr/>
          <p:nvPr/>
        </p:nvSpPr>
        <p:spPr>
          <a:xfrm>
            <a:off x="1368000" y="2307240"/>
            <a:ext cx="705060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368000" y="1947240"/>
            <a:ext cx="943164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La capa de presentación y control del dispositivo lorapertura se ha realizado utilizando </a:t>
            </a:r>
            <a:r>
              <a:rPr b="0" lang="es-ES" sz="1800" spc="-1" strike="noStrike" u="sng">
                <a:solidFill>
                  <a:srgbClr val="0563c1"/>
                </a:solidFill>
                <a:uFillTx/>
                <a:latin typeface="Keraleeyam"/>
                <a:ea typeface="DejaVu Sans"/>
                <a:hlinkClick r:id="rId2"/>
              </a:rPr>
              <a:t>myiotopentech - (https://my.iotopentech.io/)</a:t>
            </a:r>
            <a:endParaRPr b="0" lang="es-E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0824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1368000" y="2991240"/>
            <a:ext cx="943164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El proyecto myiotopentech está básado en</a:t>
            </a:r>
            <a:r>
              <a:rPr b="0" lang="es-ES" sz="1800" spc="-1" strike="noStrike">
                <a:solidFill>
                  <a:srgbClr val="3d5afe"/>
                </a:solidFill>
                <a:latin typeface="Keraleeyam"/>
                <a:ea typeface="DejaVu Sans"/>
              </a:rPr>
              <a:t> </a:t>
            </a:r>
            <a:r>
              <a:rPr b="0" lang="es-ES" sz="1800" spc="-1" strike="noStrike" u="sng">
                <a:solidFill>
                  <a:srgbClr val="0563c1"/>
                </a:solidFill>
                <a:uFillTx/>
                <a:latin typeface="Keraleeyam"/>
                <a:ea typeface="DejaVu Sans"/>
                <a:hlinkClick r:id="rId3"/>
              </a:rPr>
              <a:t>thingsboard - (https://thingsboard.io/)</a:t>
            </a:r>
            <a:r>
              <a:rPr b="0" lang="es-ES" sz="1800" spc="-1" strike="noStrike">
                <a:solidFill>
                  <a:srgbClr val="3d5afe"/>
                </a:solidFill>
                <a:latin typeface="Keraleeyam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que es una plataforma de código abierto que gestiona la recolección de datos de dispositivos de IoT, su procesamiento y visualización. </a:t>
            </a:r>
            <a:endParaRPr b="0" lang="es-E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0824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1368000" y="4392000"/>
            <a:ext cx="9431640" cy="12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La información detallada de myiotopentech está disponible en el repositorio github </a:t>
            </a:r>
            <a:r>
              <a:rPr b="0" lang="es-ES" sz="1800" spc="-1" strike="noStrike" u="sng">
                <a:solidFill>
                  <a:srgbClr val="0563c1"/>
                </a:solidFill>
                <a:uFillTx/>
                <a:latin typeface="Keraleeyam"/>
                <a:ea typeface="DejaVu Sans"/>
                <a:hlinkClick r:id="rId4"/>
              </a:rPr>
              <a:t>https://github.com/IoTopenTech/myIoTopenTech</a:t>
            </a:r>
            <a:r>
              <a:rPr b="0" lang="es-ES" sz="1800" spc="-1" strike="noStrike">
                <a:solidFill>
                  <a:srgbClr val="3d5afe"/>
                </a:solidFill>
                <a:latin typeface="Keraleeyam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donde entre otras cosas se muestran los dispositivos que están disponibles así como la información y pasos a seguir para crear nuevos tipos de dispositivos. </a:t>
            </a:r>
            <a:endParaRPr b="0" lang="es-E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08240"/>
              </a:tabLst>
            </a:pP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n 3_15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316" name="CustomShape 1"/>
          <p:cNvSpPr/>
          <p:nvPr/>
        </p:nvSpPr>
        <p:spPr>
          <a:xfrm>
            <a:off x="1404000" y="540000"/>
            <a:ext cx="104756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VISUALIZACION Y CONTROL: LORAPERTURA EN  MYIOTOPENTECH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1368000" y="1407240"/>
            <a:ext cx="8423280" cy="6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El dispositivo lorapertura está disponible en myiotopentech. El nombre interno del dispositivo es TTNMAD-DOOR-BME280-TEMT6000.</a:t>
            </a:r>
            <a:endParaRPr b="0" lang="es-E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Dispone de un panel principal divido en 3 zonas: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8" name="Line 3"/>
          <p:cNvSpPr/>
          <p:nvPr/>
        </p:nvSpPr>
        <p:spPr>
          <a:xfrm>
            <a:off x="1440000" y="1296000"/>
            <a:ext cx="1015200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3247200" y="2412000"/>
            <a:ext cx="6400440" cy="3599640"/>
          </a:xfrm>
          <a:prstGeom prst="rect">
            <a:avLst/>
          </a:prstGeom>
          <a:ln>
            <a:noFill/>
          </a:ln>
        </p:spPr>
      </p:pic>
      <p:sp>
        <p:nvSpPr>
          <p:cNvPr id="320" name="CustomShape 4"/>
          <p:cNvSpPr/>
          <p:nvPr/>
        </p:nvSpPr>
        <p:spPr>
          <a:xfrm>
            <a:off x="3247200" y="3096000"/>
            <a:ext cx="2080440" cy="1871640"/>
          </a:xfrm>
          <a:prstGeom prst="wedgeRectCallout">
            <a:avLst>
              <a:gd name="adj1" fmla="val -72675"/>
              <a:gd name="adj2" fmla="val -30717"/>
            </a:avLst>
          </a:prstGeom>
          <a:noFill/>
          <a:ln w="36000">
            <a:solidFill>
              <a:srgbClr val="ff572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5"/>
          <p:cNvSpPr/>
          <p:nvPr/>
        </p:nvSpPr>
        <p:spPr>
          <a:xfrm>
            <a:off x="1440000" y="3240000"/>
            <a:ext cx="129564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Muestra los datos actuales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2" name="CustomShape 6"/>
          <p:cNvSpPr/>
          <p:nvPr/>
        </p:nvSpPr>
        <p:spPr>
          <a:xfrm rot="10200">
            <a:off x="5361120" y="3099240"/>
            <a:ext cx="2591640" cy="1871640"/>
          </a:xfrm>
          <a:prstGeom prst="wedgeRectCallout">
            <a:avLst>
              <a:gd name="adj1" fmla="val 123180"/>
              <a:gd name="adj2" fmla="val -28199"/>
            </a:avLst>
          </a:prstGeom>
          <a:noFill/>
          <a:ln w="3600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7"/>
          <p:cNvSpPr/>
          <p:nvPr/>
        </p:nvSpPr>
        <p:spPr>
          <a:xfrm>
            <a:off x="9936000" y="3240000"/>
            <a:ext cx="1871640" cy="10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Gráfica de las últimas 4 horas combinada de Temperatura y Humedad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4" name="CustomShape 8"/>
          <p:cNvSpPr/>
          <p:nvPr/>
        </p:nvSpPr>
        <p:spPr>
          <a:xfrm rot="4200">
            <a:off x="3246480" y="5006880"/>
            <a:ext cx="4744800" cy="971640"/>
          </a:xfrm>
          <a:prstGeom prst="wedgeRectCallout">
            <a:avLst>
              <a:gd name="adj1" fmla="val -59004"/>
              <a:gd name="adj2" fmla="val -18939"/>
            </a:avLst>
          </a:prstGeom>
          <a:noFill/>
          <a:ln w="360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9"/>
          <p:cNvSpPr/>
          <p:nvPr/>
        </p:nvSpPr>
        <p:spPr>
          <a:xfrm>
            <a:off x="1440000" y="5004000"/>
            <a:ext cx="1511640" cy="7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Zona de alarmas y acceso a la configuración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n 3_16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327" name="CustomShape 1"/>
          <p:cNvSpPr/>
          <p:nvPr/>
        </p:nvSpPr>
        <p:spPr>
          <a:xfrm>
            <a:off x="1404000" y="540000"/>
            <a:ext cx="104756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VISUALIZACION Y CONTROL: LORAPERTURA EN  MYIOTOPENTECH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1368000" y="1407240"/>
            <a:ext cx="10223640" cy="6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La zona que muestra los datos actuales permite el acceso a información más detallada de cada una de las medidas a través de icono “...”</a:t>
            </a:r>
            <a:endParaRPr b="0" lang="es-E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0824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329" name="Line 3"/>
          <p:cNvSpPr/>
          <p:nvPr/>
        </p:nvSpPr>
        <p:spPr>
          <a:xfrm>
            <a:off x="1440000" y="1296000"/>
            <a:ext cx="1015200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1620720" y="2520000"/>
            <a:ext cx="3678840" cy="323964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3"/>
          <a:stretch/>
        </p:blipFill>
        <p:spPr>
          <a:xfrm>
            <a:off x="6706800" y="2160000"/>
            <a:ext cx="3520440" cy="197964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4"/>
          <a:stretch/>
        </p:blipFill>
        <p:spPr>
          <a:xfrm>
            <a:off x="6703200" y="4320000"/>
            <a:ext cx="3520440" cy="1979640"/>
          </a:xfrm>
          <a:prstGeom prst="rect">
            <a:avLst/>
          </a:prstGeom>
          <a:ln>
            <a:noFill/>
          </a:ln>
        </p:spPr>
      </p:pic>
      <p:sp>
        <p:nvSpPr>
          <p:cNvPr id="333" name="CustomShape 4"/>
          <p:cNvSpPr/>
          <p:nvPr/>
        </p:nvSpPr>
        <p:spPr>
          <a:xfrm>
            <a:off x="3096000" y="3888000"/>
            <a:ext cx="287640" cy="215640"/>
          </a:xfrm>
          <a:prstGeom prst="wedgeRectCallout">
            <a:avLst>
              <a:gd name="adj1" fmla="val 1173092"/>
              <a:gd name="adj2" fmla="val 623375"/>
            </a:avLst>
          </a:prstGeom>
          <a:noFill/>
          <a:ln w="360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5"/>
          <p:cNvSpPr/>
          <p:nvPr/>
        </p:nvSpPr>
        <p:spPr>
          <a:xfrm>
            <a:off x="4896000" y="3888000"/>
            <a:ext cx="287640" cy="215640"/>
          </a:xfrm>
          <a:prstGeom prst="wedgeRectCallout">
            <a:avLst>
              <a:gd name="adj1" fmla="val 548875"/>
              <a:gd name="adj2" fmla="val -396921"/>
            </a:avLst>
          </a:prstGeom>
          <a:noFill/>
          <a:ln w="360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n 22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584000" y="612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INDICE DE CONTENIDO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91" name="Line 2"/>
          <p:cNvSpPr/>
          <p:nvPr/>
        </p:nvSpPr>
        <p:spPr>
          <a:xfrm>
            <a:off x="1620000" y="1368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grpSp>
        <p:nvGrpSpPr>
          <p:cNvPr id="92" name="Group 3"/>
          <p:cNvGrpSpPr/>
          <p:nvPr/>
        </p:nvGrpSpPr>
        <p:grpSpPr>
          <a:xfrm>
            <a:off x="1620720" y="1802520"/>
            <a:ext cx="397800" cy="397800"/>
            <a:chOff x="1620720" y="1802520"/>
            <a:chExt cx="397800" cy="397800"/>
          </a:xfrm>
        </p:grpSpPr>
        <p:pic>
          <p:nvPicPr>
            <p:cNvPr id="93" name="Picture 6_0" descr=""/>
            <p:cNvPicPr/>
            <p:nvPr/>
          </p:nvPicPr>
          <p:blipFill>
            <a:blip r:embed="rId2">
              <a:alphaModFix amt="47000"/>
            </a:blip>
            <a:stretch/>
          </p:blipFill>
          <p:spPr>
            <a:xfrm>
              <a:off x="1620720" y="180252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4"/>
            <p:cNvSpPr/>
            <p:nvPr/>
          </p:nvSpPr>
          <p:spPr>
            <a:xfrm>
              <a:off x="1665000" y="181980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s-ES" sz="1800" spc="-1" strike="noStrike">
                <a:latin typeface="Arial"/>
              </a:endParaRPr>
            </a:p>
          </p:txBody>
        </p:sp>
      </p:grpSp>
      <p:grpSp>
        <p:nvGrpSpPr>
          <p:cNvPr id="95" name="Group 5"/>
          <p:cNvGrpSpPr/>
          <p:nvPr/>
        </p:nvGrpSpPr>
        <p:grpSpPr>
          <a:xfrm>
            <a:off x="1649520" y="2496600"/>
            <a:ext cx="397800" cy="397800"/>
            <a:chOff x="1649520" y="2496600"/>
            <a:chExt cx="397800" cy="397800"/>
          </a:xfrm>
        </p:grpSpPr>
        <p:pic>
          <p:nvPicPr>
            <p:cNvPr id="96" name="Picture 7_0" descr=""/>
            <p:cNvPicPr/>
            <p:nvPr/>
          </p:nvPicPr>
          <p:blipFill>
            <a:blip r:embed="rId3">
              <a:alphaModFix amt="47000"/>
            </a:blip>
            <a:stretch/>
          </p:blipFill>
          <p:spPr>
            <a:xfrm>
              <a:off x="1649520" y="249660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7" name="CustomShape 6"/>
            <p:cNvSpPr/>
            <p:nvPr/>
          </p:nvSpPr>
          <p:spPr>
            <a:xfrm>
              <a:off x="1693800" y="251388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s-ES" sz="1800" spc="-1" strike="noStrike">
                <a:latin typeface="Arial"/>
              </a:endParaRPr>
            </a:p>
          </p:txBody>
        </p:sp>
      </p:grpSp>
      <p:grpSp>
        <p:nvGrpSpPr>
          <p:cNvPr id="98" name="Group 7"/>
          <p:cNvGrpSpPr/>
          <p:nvPr/>
        </p:nvGrpSpPr>
        <p:grpSpPr>
          <a:xfrm>
            <a:off x="1649520" y="3194280"/>
            <a:ext cx="397800" cy="397800"/>
            <a:chOff x="1649520" y="3194280"/>
            <a:chExt cx="397800" cy="397800"/>
          </a:xfrm>
        </p:grpSpPr>
        <p:pic>
          <p:nvPicPr>
            <p:cNvPr id="99" name="Picture 9" descr=""/>
            <p:cNvPicPr/>
            <p:nvPr/>
          </p:nvPicPr>
          <p:blipFill>
            <a:blip r:embed="rId4">
              <a:alphaModFix amt="47000"/>
            </a:blip>
            <a:stretch/>
          </p:blipFill>
          <p:spPr>
            <a:xfrm>
              <a:off x="1649520" y="319428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" name="CustomShape 8"/>
            <p:cNvSpPr/>
            <p:nvPr/>
          </p:nvSpPr>
          <p:spPr>
            <a:xfrm>
              <a:off x="1693800" y="321156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s-ES" sz="1800" spc="-1" strike="noStrike">
                <a:latin typeface="Arial"/>
              </a:endParaRPr>
            </a:p>
          </p:txBody>
        </p:sp>
      </p:grpSp>
      <p:grpSp>
        <p:nvGrpSpPr>
          <p:cNvPr id="101" name="Group 9"/>
          <p:cNvGrpSpPr/>
          <p:nvPr/>
        </p:nvGrpSpPr>
        <p:grpSpPr>
          <a:xfrm>
            <a:off x="1649520" y="3928320"/>
            <a:ext cx="397800" cy="397800"/>
            <a:chOff x="1649520" y="3928320"/>
            <a:chExt cx="397800" cy="397800"/>
          </a:xfrm>
        </p:grpSpPr>
        <p:pic>
          <p:nvPicPr>
            <p:cNvPr id="102" name="Picture 11" descr=""/>
            <p:cNvPicPr/>
            <p:nvPr/>
          </p:nvPicPr>
          <p:blipFill>
            <a:blip r:embed="rId5">
              <a:alphaModFix amt="47000"/>
            </a:blip>
            <a:stretch/>
          </p:blipFill>
          <p:spPr>
            <a:xfrm>
              <a:off x="1649520" y="392832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CustomShape 10"/>
            <p:cNvSpPr/>
            <p:nvPr/>
          </p:nvSpPr>
          <p:spPr>
            <a:xfrm>
              <a:off x="1693800" y="394560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104" name="CustomShape 11"/>
          <p:cNvSpPr/>
          <p:nvPr/>
        </p:nvSpPr>
        <p:spPr>
          <a:xfrm>
            <a:off x="2124000" y="2484000"/>
            <a:ext cx="38800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Dispositivo Físico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5" name="CustomShape 12"/>
          <p:cNvSpPr/>
          <p:nvPr/>
        </p:nvSpPr>
        <p:spPr>
          <a:xfrm>
            <a:off x="2124360" y="3204000"/>
            <a:ext cx="52930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Software lorapertura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6" name="CustomShape 13"/>
          <p:cNvSpPr/>
          <p:nvPr/>
        </p:nvSpPr>
        <p:spPr>
          <a:xfrm>
            <a:off x="2124360" y="3888000"/>
            <a:ext cx="471240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Integración en The Things Network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7" name="CustomShape 14"/>
          <p:cNvSpPr/>
          <p:nvPr/>
        </p:nvSpPr>
        <p:spPr>
          <a:xfrm>
            <a:off x="2124720" y="4572000"/>
            <a:ext cx="824256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Visualización y Control: lorapertura en myiotopentech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108" name="Group 15"/>
          <p:cNvGrpSpPr/>
          <p:nvPr/>
        </p:nvGrpSpPr>
        <p:grpSpPr>
          <a:xfrm>
            <a:off x="1649880" y="4584960"/>
            <a:ext cx="397800" cy="397800"/>
            <a:chOff x="1649880" y="4584960"/>
            <a:chExt cx="397800" cy="397800"/>
          </a:xfrm>
        </p:grpSpPr>
        <p:pic>
          <p:nvPicPr>
            <p:cNvPr id="109" name="Picture 7_4" descr=""/>
            <p:cNvPicPr/>
            <p:nvPr/>
          </p:nvPicPr>
          <p:blipFill>
            <a:blip r:embed="rId6">
              <a:alphaModFix amt="47000"/>
            </a:blip>
            <a:stretch/>
          </p:blipFill>
          <p:spPr>
            <a:xfrm>
              <a:off x="1649880" y="458496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0" name="CustomShape 16"/>
            <p:cNvSpPr/>
            <p:nvPr/>
          </p:nvSpPr>
          <p:spPr>
            <a:xfrm>
              <a:off x="1693440" y="460224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111" name="CustomShape 17"/>
          <p:cNvSpPr/>
          <p:nvPr/>
        </p:nvSpPr>
        <p:spPr>
          <a:xfrm>
            <a:off x="2124000" y="1800000"/>
            <a:ext cx="38800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Introducción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>
            <a:off x="2124000" y="2484000"/>
            <a:ext cx="38800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Dispositivo Físico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n 3_17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1404000" y="540000"/>
            <a:ext cx="104756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VISUALIZACION Y CONTROL: LORAPERTURA EN  MYIOTOPENTECH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368000" y="1407240"/>
            <a:ext cx="10223640" cy="6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En la zona de alarmas se muestra la información correspondiente a los distintos tipos de alarmas así como el acceso a la configuración.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38" name="Line 3"/>
          <p:cNvSpPr/>
          <p:nvPr/>
        </p:nvSpPr>
        <p:spPr>
          <a:xfrm>
            <a:off x="1440000" y="1296000"/>
            <a:ext cx="1015200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1635480" y="2253960"/>
            <a:ext cx="8660520" cy="2570040"/>
          </a:xfrm>
          <a:prstGeom prst="rect">
            <a:avLst/>
          </a:prstGeom>
          <a:ln>
            <a:noFill/>
          </a:ln>
        </p:spPr>
      </p:pic>
      <p:sp>
        <p:nvSpPr>
          <p:cNvPr id="340" name="CustomShape 4"/>
          <p:cNvSpPr/>
          <p:nvPr/>
        </p:nvSpPr>
        <p:spPr>
          <a:xfrm>
            <a:off x="4896000" y="3024000"/>
            <a:ext cx="2304000" cy="1800000"/>
          </a:xfrm>
          <a:prstGeom prst="wedgeRoundRectCallout">
            <a:avLst>
              <a:gd name="adj1" fmla="val -138467"/>
              <a:gd name="adj2" fmla="val 79453"/>
              <a:gd name="adj3" fmla="val 16667"/>
            </a:avLst>
          </a:prstGeom>
          <a:noFill/>
          <a:ln w="36000">
            <a:solidFill>
              <a:srgbClr val="ff572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5"/>
          <p:cNvSpPr/>
          <p:nvPr/>
        </p:nvSpPr>
        <p:spPr>
          <a:xfrm>
            <a:off x="1728000" y="5400360"/>
            <a:ext cx="813600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3 Tipos de Alarmas definidos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AvisoPuerta: Para informar cuando se abre la puerta – Nivel Crítico 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Timeout: Puede haber un problema porque no se reciben mensajes desde el dispositivo – Nivel Alto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NivelBateria: Informa cuando la batería está baja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42" name="CustomShape 6"/>
          <p:cNvSpPr/>
          <p:nvPr/>
        </p:nvSpPr>
        <p:spPr>
          <a:xfrm>
            <a:off x="9000000" y="2253960"/>
            <a:ext cx="432000" cy="482040"/>
          </a:xfrm>
          <a:prstGeom prst="wedgeRectCallout">
            <a:avLst>
              <a:gd name="adj1" fmla="val 151745"/>
              <a:gd name="adj2" fmla="val 518055"/>
            </a:avLst>
          </a:prstGeom>
          <a:noFill/>
          <a:ln w="36000">
            <a:solidFill>
              <a:srgbClr val="3d5a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7"/>
          <p:cNvSpPr/>
          <p:nvPr/>
        </p:nvSpPr>
        <p:spPr>
          <a:xfrm>
            <a:off x="8640000" y="4932000"/>
            <a:ext cx="266400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Acceso al panel de configuración de las notificaciones 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n 3_14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1404000" y="540000"/>
            <a:ext cx="104756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V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I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S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U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A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L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I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Z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A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C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I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O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N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 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Y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 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C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O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N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T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R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O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L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: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 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L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O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R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A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P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E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R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T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U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R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A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 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E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N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 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 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M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Y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I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O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T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O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P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E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N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T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E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C</a:t>
            </a:r>
            <a:r>
              <a:rPr b="0" lang="es-ES" sz="2400" spc="253" strike="noStrike">
                <a:solidFill>
                  <a:srgbClr val="0d83d0"/>
                </a:solidFill>
                <a:latin typeface="Dyuthi"/>
                <a:ea typeface="League Spartan"/>
              </a:rPr>
              <a:t>H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1368000" y="1407240"/>
            <a:ext cx="10223640" cy="6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En el panel de configuración se puede activar/desactivar las notificaciones de las </a:t>
            </a: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alarmas. Se dispone de notificación por correo o telegram.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47" name="Line 3"/>
          <p:cNvSpPr/>
          <p:nvPr/>
        </p:nvSpPr>
        <p:spPr>
          <a:xfrm>
            <a:off x="1440000" y="1296000"/>
            <a:ext cx="1015200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4140000" y="2232000"/>
            <a:ext cx="6400800" cy="3600000"/>
          </a:xfrm>
          <a:prstGeom prst="rect">
            <a:avLst/>
          </a:prstGeom>
          <a:ln>
            <a:noFill/>
          </a:ln>
        </p:spPr>
      </p:pic>
      <p:sp>
        <p:nvSpPr>
          <p:cNvPr id="349" name="CustomShape 4"/>
          <p:cNvSpPr/>
          <p:nvPr/>
        </p:nvSpPr>
        <p:spPr>
          <a:xfrm>
            <a:off x="4140000" y="3312000"/>
            <a:ext cx="3816000" cy="648000"/>
          </a:xfrm>
          <a:prstGeom prst="wedgeRectCallout">
            <a:avLst>
              <a:gd name="adj1" fmla="val -58310"/>
              <a:gd name="adj2" fmla="val -161824"/>
            </a:avLst>
          </a:prstGeom>
          <a:noFill/>
          <a:ln w="36000">
            <a:solidFill>
              <a:srgbClr val="ff572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5"/>
          <p:cNvSpPr/>
          <p:nvPr/>
        </p:nvSpPr>
        <p:spPr>
          <a:xfrm>
            <a:off x="1512000" y="2232000"/>
            <a:ext cx="230400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Indicar correo electrónico, si son varios separados por comas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4140000" y="4104000"/>
            <a:ext cx="3852000" cy="648000"/>
          </a:xfrm>
          <a:prstGeom prst="wedgeRectCallout">
            <a:avLst>
              <a:gd name="adj1" fmla="val -64249"/>
              <a:gd name="adj2" fmla="val -53662"/>
            </a:avLst>
          </a:prstGeom>
          <a:noFill/>
          <a:ln w="3600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7"/>
          <p:cNvSpPr/>
          <p:nvPr/>
        </p:nvSpPr>
        <p:spPr>
          <a:xfrm>
            <a:off x="1512000" y="3400560"/>
            <a:ext cx="230400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Se requiere chatid y token de telegram. Opción off/on para activar o desactivar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4140000" y="4824000"/>
            <a:ext cx="1332000" cy="360000"/>
          </a:xfrm>
          <a:prstGeom prst="wedgeRectCallout">
            <a:avLst>
              <a:gd name="adj1" fmla="val -66074"/>
              <a:gd name="adj2" fmla="val 65083"/>
            </a:avLst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9"/>
          <p:cNvSpPr/>
          <p:nvPr/>
        </p:nvSpPr>
        <p:spPr>
          <a:xfrm>
            <a:off x="1478520" y="4610160"/>
            <a:ext cx="26974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Timeout para controlar que el dispositivo está enviando mensajes y umbral de batería por debajo del cual se saltará alarma de Nivel de Batería.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8784000" y="2952000"/>
            <a:ext cx="1756800" cy="2376000"/>
          </a:xfrm>
          <a:prstGeom prst="wedgeRectCallout">
            <a:avLst>
              <a:gd name="adj1" fmla="val 61018"/>
              <a:gd name="adj2" fmla="val -20402"/>
            </a:avLst>
          </a:prstGeom>
          <a:noFill/>
          <a:ln w="36000">
            <a:solidFill>
              <a:srgbClr val="1682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1"/>
          <p:cNvSpPr/>
          <p:nvPr/>
        </p:nvSpPr>
        <p:spPr>
          <a:xfrm>
            <a:off x="10764000" y="2932560"/>
            <a:ext cx="111600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Información actual e histórica del nivel de batería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n 22_2" descr=""/>
          <p:cNvPicPr/>
          <p:nvPr/>
        </p:nvPicPr>
        <p:blipFill>
          <a:blip r:embed="rId1"/>
          <a:stretch/>
        </p:blipFill>
        <p:spPr>
          <a:xfrm>
            <a:off x="10749600" y="581940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358" name="CustomShape 1"/>
          <p:cNvSpPr/>
          <p:nvPr/>
        </p:nvSpPr>
        <p:spPr>
          <a:xfrm>
            <a:off x="866520" y="2523600"/>
            <a:ext cx="10723320" cy="2624400"/>
          </a:xfrm>
          <a:prstGeom prst="rect">
            <a:avLst/>
          </a:prstGeom>
          <a:solidFill>
            <a:srgbClr val="ffffff">
              <a:alpha val="4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50000"/>
              </a:lnSpc>
              <a:tabLst>
                <a:tab algn="l" pos="408240"/>
              </a:tabLst>
            </a:pPr>
            <a:r>
              <a:rPr b="1" lang="es-ES" sz="2400" spc="253" strike="noStrike">
                <a:solidFill>
                  <a:srgbClr val="000000"/>
                </a:solidFill>
                <a:latin typeface="Dyuthi"/>
                <a:ea typeface="League Spartan"/>
              </a:rPr>
              <a:t>MUCHAS GRACIAS!!!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408240"/>
              </a:tabLst>
            </a:pPr>
            <a:r>
              <a:rPr b="1" lang="es-ES" sz="2400" spc="253" strike="noStrike">
                <a:solidFill>
                  <a:srgbClr val="000000"/>
                </a:solidFill>
                <a:latin typeface="Dyuthi"/>
                <a:ea typeface="League Spartan"/>
              </a:rPr>
              <a:t>Podéis seguir las actividades de la </a:t>
            </a:r>
            <a:r>
              <a:rPr b="1" lang="es-ES" sz="2400" spc="253" strike="noStrike">
                <a:solidFill>
                  <a:srgbClr val="000000"/>
                </a:solidFill>
                <a:latin typeface="Dyuthi"/>
                <a:ea typeface="League Spartan"/>
              </a:rPr>
              <a:t>comunidad 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408240"/>
              </a:tabLst>
            </a:pPr>
            <a:r>
              <a:rPr b="1" lang="es-ES" sz="2400" spc="253" strike="noStrike">
                <a:solidFill>
                  <a:srgbClr val="000000"/>
                </a:solidFill>
                <a:latin typeface="Dyuthi"/>
                <a:ea typeface="League Spartan"/>
              </a:rPr>
              <a:t>TTN Madrid en el canal de slack </a:t>
            </a:r>
            <a:r>
              <a:rPr b="1" lang="es-ES" sz="2400" spc="253" strike="noStrike">
                <a:solidFill>
                  <a:srgbClr val="000000"/>
                </a:solidFill>
                <a:latin typeface="Dyuthi"/>
                <a:ea typeface="League Spartan"/>
              </a:rPr>
              <a:t>ttnmad y en 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408240"/>
              </a:tabLst>
            </a:pPr>
            <a:r>
              <a:rPr b="1" lang="es-ES" sz="2400" spc="253" strike="noStrike">
                <a:solidFill>
                  <a:srgbClr val="000000"/>
                </a:solidFill>
                <a:latin typeface="Dyuthi"/>
                <a:ea typeface="League Spartan"/>
              </a:rPr>
              <a:t>twitter @ttn_mad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n 22_1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1584000" y="612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INTRODUCCIÓN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115" name="Line 2"/>
          <p:cNvSpPr/>
          <p:nvPr/>
        </p:nvSpPr>
        <p:spPr>
          <a:xfrm>
            <a:off x="1620000" y="1368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6" name="CustomShape 3"/>
          <p:cNvSpPr/>
          <p:nvPr/>
        </p:nvSpPr>
        <p:spPr>
          <a:xfrm>
            <a:off x="1872000" y="2124000"/>
            <a:ext cx="3452040" cy="194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408240"/>
              </a:tabLst>
            </a:pPr>
            <a:r>
              <a:rPr b="0" lang="es-ES" sz="1800" spc="-1" strike="noStrike">
                <a:solidFill>
                  <a:srgbClr val="4a4a4a"/>
                </a:solidFill>
                <a:latin typeface="Lohit Kannada"/>
                <a:ea typeface="DejaVu Sans"/>
              </a:rPr>
              <a:t>El dispositivo lorapertura permite saber cuando una puerta está abierta o cerrada e informar de su estado a The Things Network. Ofrece información de temperatura, presión y humedad del sitio donde esté instalado así como la luminosidad del espacio.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5401080" y="2035800"/>
            <a:ext cx="3235680" cy="32356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8357400" y="1864800"/>
            <a:ext cx="2389680" cy="323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 3_0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DISPOSITIVO FÍSICO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121" name="Line 2"/>
          <p:cNvSpPr/>
          <p:nvPr/>
        </p:nvSpPr>
        <p:spPr>
          <a:xfrm>
            <a:off x="1583280" y="1224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2232000" y="2232000"/>
            <a:ext cx="38800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Nodo TTNMAD v2.3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262520" y="1629720"/>
            <a:ext cx="442080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4a4a4a"/>
                </a:solidFill>
                <a:latin typeface="Lohit Kannada"/>
                <a:ea typeface="DejaVu Sans"/>
              </a:rPr>
              <a:t>Listado de Componentes:</a:t>
            </a:r>
            <a:endParaRPr b="0" lang="es-ES" sz="2200" spc="-1" strike="noStrike">
              <a:latin typeface="Arial"/>
            </a:endParaRPr>
          </a:p>
        </p:txBody>
      </p:sp>
      <p:grpSp>
        <p:nvGrpSpPr>
          <p:cNvPr id="124" name="Group 5"/>
          <p:cNvGrpSpPr/>
          <p:nvPr/>
        </p:nvGrpSpPr>
        <p:grpSpPr>
          <a:xfrm>
            <a:off x="1685520" y="2278800"/>
            <a:ext cx="397800" cy="397800"/>
            <a:chOff x="1685520" y="2278800"/>
            <a:chExt cx="397800" cy="397800"/>
          </a:xfrm>
        </p:grpSpPr>
        <p:pic>
          <p:nvPicPr>
            <p:cNvPr id="125" name="Picture 7_5" descr=""/>
            <p:cNvPicPr/>
            <p:nvPr/>
          </p:nvPicPr>
          <p:blipFill>
            <a:blip r:embed="rId2">
              <a:alphaModFix amt="47000"/>
            </a:blip>
            <a:stretch/>
          </p:blipFill>
          <p:spPr>
            <a:xfrm>
              <a:off x="1685520" y="227880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6" name="CustomShape 6"/>
            <p:cNvSpPr/>
            <p:nvPr/>
          </p:nvSpPr>
          <p:spPr>
            <a:xfrm>
              <a:off x="1729800" y="229608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127" name="CustomShape 7"/>
          <p:cNvSpPr/>
          <p:nvPr/>
        </p:nvSpPr>
        <p:spPr>
          <a:xfrm>
            <a:off x="2232000" y="3276000"/>
            <a:ext cx="38800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Sensor magnético puerta abierta</a:t>
            </a:r>
            <a:endParaRPr b="0" lang="es-ES" sz="1600" spc="-1" strike="noStrike">
              <a:latin typeface="Arial"/>
            </a:endParaRPr>
          </a:p>
        </p:txBody>
      </p:sp>
      <p:grpSp>
        <p:nvGrpSpPr>
          <p:cNvPr id="128" name="Group 8"/>
          <p:cNvGrpSpPr/>
          <p:nvPr/>
        </p:nvGrpSpPr>
        <p:grpSpPr>
          <a:xfrm>
            <a:off x="1685520" y="3322800"/>
            <a:ext cx="397800" cy="397800"/>
            <a:chOff x="1685520" y="3322800"/>
            <a:chExt cx="397800" cy="397800"/>
          </a:xfrm>
        </p:grpSpPr>
        <p:pic>
          <p:nvPicPr>
            <p:cNvPr id="129" name="Picture 7_1" descr=""/>
            <p:cNvPicPr/>
            <p:nvPr/>
          </p:nvPicPr>
          <p:blipFill>
            <a:blip r:embed="rId3">
              <a:alphaModFix amt="47000"/>
            </a:blip>
            <a:stretch/>
          </p:blipFill>
          <p:spPr>
            <a:xfrm>
              <a:off x="1685520" y="332280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0" name="CustomShape 9"/>
            <p:cNvSpPr/>
            <p:nvPr/>
          </p:nvSpPr>
          <p:spPr>
            <a:xfrm>
              <a:off x="1729800" y="334008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131" name="CustomShape 10"/>
          <p:cNvSpPr/>
          <p:nvPr/>
        </p:nvSpPr>
        <p:spPr>
          <a:xfrm>
            <a:off x="2232000" y="3996000"/>
            <a:ext cx="38800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Sensor BME280 – Temperatura Presión y Humedad</a:t>
            </a:r>
            <a:endParaRPr b="0" lang="es-ES" sz="1600" spc="-1" strike="noStrike">
              <a:latin typeface="Arial"/>
            </a:endParaRPr>
          </a:p>
        </p:txBody>
      </p:sp>
      <p:grpSp>
        <p:nvGrpSpPr>
          <p:cNvPr id="132" name="Group 11"/>
          <p:cNvGrpSpPr/>
          <p:nvPr/>
        </p:nvGrpSpPr>
        <p:grpSpPr>
          <a:xfrm>
            <a:off x="1685520" y="4042800"/>
            <a:ext cx="397800" cy="397800"/>
            <a:chOff x="1685520" y="4042800"/>
            <a:chExt cx="397800" cy="397800"/>
          </a:xfrm>
        </p:grpSpPr>
        <p:pic>
          <p:nvPicPr>
            <p:cNvPr id="133" name="Picture 7_2" descr=""/>
            <p:cNvPicPr/>
            <p:nvPr/>
          </p:nvPicPr>
          <p:blipFill>
            <a:blip r:embed="rId4">
              <a:alphaModFix amt="47000"/>
            </a:blip>
            <a:stretch/>
          </p:blipFill>
          <p:spPr>
            <a:xfrm>
              <a:off x="1685520" y="404280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4" name="CustomShape 12"/>
            <p:cNvSpPr/>
            <p:nvPr/>
          </p:nvSpPr>
          <p:spPr>
            <a:xfrm>
              <a:off x="1729800" y="406008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135" name="CustomShape 13"/>
          <p:cNvSpPr/>
          <p:nvPr/>
        </p:nvSpPr>
        <p:spPr>
          <a:xfrm>
            <a:off x="2232000" y="4788000"/>
            <a:ext cx="38800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4a4a4a"/>
                </a:solidFill>
                <a:latin typeface="Lohit Kannada"/>
                <a:ea typeface="DejaVu Sans"/>
              </a:rPr>
              <a:t>Sensor TEMT6000 - Luminosidad</a:t>
            </a:r>
            <a:endParaRPr b="0" lang="es-ES" sz="1600" spc="-1" strike="noStrike">
              <a:latin typeface="Arial"/>
            </a:endParaRPr>
          </a:p>
        </p:txBody>
      </p:sp>
      <p:grpSp>
        <p:nvGrpSpPr>
          <p:cNvPr id="136" name="Group 14"/>
          <p:cNvGrpSpPr/>
          <p:nvPr/>
        </p:nvGrpSpPr>
        <p:grpSpPr>
          <a:xfrm>
            <a:off x="1685520" y="4834800"/>
            <a:ext cx="397800" cy="397800"/>
            <a:chOff x="1685520" y="4834800"/>
            <a:chExt cx="397800" cy="397800"/>
          </a:xfrm>
        </p:grpSpPr>
        <p:pic>
          <p:nvPicPr>
            <p:cNvPr id="137" name="Picture 7_3" descr=""/>
            <p:cNvPicPr/>
            <p:nvPr/>
          </p:nvPicPr>
          <p:blipFill>
            <a:blip r:embed="rId5">
              <a:alphaModFix amt="47000"/>
            </a:blip>
            <a:stretch/>
          </p:blipFill>
          <p:spPr>
            <a:xfrm>
              <a:off x="1685520" y="4834800"/>
              <a:ext cx="397800" cy="39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8" name="CustomShape 15"/>
            <p:cNvSpPr/>
            <p:nvPr/>
          </p:nvSpPr>
          <p:spPr>
            <a:xfrm>
              <a:off x="1729800" y="4852080"/>
              <a:ext cx="3243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139" name="" descr=""/>
          <p:cNvPicPr/>
          <p:nvPr/>
        </p:nvPicPr>
        <p:blipFill>
          <a:blip r:embed="rId6"/>
          <a:srcRect l="5846" t="24217" r="17358" b="31602"/>
          <a:stretch/>
        </p:blipFill>
        <p:spPr>
          <a:xfrm rot="5400000">
            <a:off x="4817520" y="2815200"/>
            <a:ext cx="3955680" cy="127728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7"/>
          <a:srcRect l="4075" t="27366" r="9691" b="21129"/>
          <a:stretch/>
        </p:blipFill>
        <p:spPr>
          <a:xfrm rot="5400000">
            <a:off x="6216120" y="2791800"/>
            <a:ext cx="3955680" cy="132408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8"/>
          <a:srcRect l="27072" t="7976" r="18538" b="19026"/>
          <a:stretch/>
        </p:blipFill>
        <p:spPr>
          <a:xfrm>
            <a:off x="8928000" y="1461600"/>
            <a:ext cx="1795680" cy="13564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9"/>
          <a:srcRect l="43001" t="14785" r="29746" b="20076"/>
          <a:stretch/>
        </p:blipFill>
        <p:spPr>
          <a:xfrm rot="16200000">
            <a:off x="9180000" y="2871720"/>
            <a:ext cx="1331280" cy="1795680"/>
          </a:xfrm>
          <a:prstGeom prst="rect">
            <a:avLst/>
          </a:prstGeom>
          <a:ln>
            <a:noFill/>
          </a:ln>
        </p:spPr>
      </p:pic>
      <p:sp>
        <p:nvSpPr>
          <p:cNvPr id="143" name="CustomShape 16"/>
          <p:cNvSpPr/>
          <p:nvPr/>
        </p:nvSpPr>
        <p:spPr>
          <a:xfrm>
            <a:off x="1844640" y="5629680"/>
            <a:ext cx="866412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4a4a4a"/>
                </a:solidFill>
                <a:latin typeface="Lohit Kannada"/>
                <a:ea typeface="DejaVu Sans"/>
              </a:rPr>
              <a:t>(*) El nodo ttnmad se ha montado sin el pulsador on/off que se indica en puntos 7 y 8 del montaje. En su lugar se ha utilizado el jumper SJ5 para controlar el encendido por interruptor separado del nodo.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44" name="CustomShape 17"/>
          <p:cNvSpPr/>
          <p:nvPr/>
        </p:nvSpPr>
        <p:spPr>
          <a:xfrm>
            <a:off x="2033280" y="2639880"/>
            <a:ext cx="3939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Manjari"/>
                <a:ea typeface="DejaVu Sans"/>
              </a:rPr>
              <a:t>1.1 </a:t>
            </a:r>
            <a:r>
              <a:rPr b="0" lang="es-ES" sz="1400" spc="-1" strike="noStrike" u="sng">
                <a:solidFill>
                  <a:srgbClr val="0563c1"/>
                </a:solidFill>
                <a:uFillTx/>
                <a:latin typeface="Manjari"/>
                <a:ea typeface="DejaVu Sans"/>
                <a:hlinkClick r:id="rId10"/>
              </a:rPr>
              <a:t>Doc. Github Nodo TTNMAD v2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45" name="CustomShape 18"/>
          <p:cNvSpPr/>
          <p:nvPr/>
        </p:nvSpPr>
        <p:spPr>
          <a:xfrm>
            <a:off x="2124000" y="2916000"/>
            <a:ext cx="370476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Manjari"/>
                <a:ea typeface="DejaVu Sans"/>
              </a:rPr>
              <a:t>1.2 </a:t>
            </a:r>
            <a:r>
              <a:rPr b="0" lang="es-ES" sz="1400" spc="-1" strike="noStrike" u="sng">
                <a:solidFill>
                  <a:srgbClr val="0563c1"/>
                </a:solidFill>
                <a:uFillTx/>
                <a:latin typeface="Manjari"/>
                <a:ea typeface="DejaVu Sans"/>
                <a:hlinkClick r:id="rId11"/>
              </a:rPr>
              <a:t>Doc. Github Montaje Nodo TTNMAD v2 (*)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n 3_1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DISPOSITIVO FÍSICO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148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9" name="CustomShape 3"/>
          <p:cNvSpPr/>
          <p:nvPr/>
        </p:nvSpPr>
        <p:spPr>
          <a:xfrm>
            <a:off x="1334520" y="1449720"/>
            <a:ext cx="442080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4a4a4a"/>
                </a:solidFill>
                <a:latin typeface="Lohit Kannada"/>
                <a:ea typeface="DejaVu Sans"/>
              </a:rPr>
              <a:t>Conexiones: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2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rcRect l="38207" t="18974" r="40427" b="43981"/>
          <a:stretch/>
        </p:blipFill>
        <p:spPr>
          <a:xfrm>
            <a:off x="8892000" y="3204000"/>
            <a:ext cx="1618920" cy="157932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rcRect l="21104" t="7976" r="13300" b="16926"/>
          <a:stretch/>
        </p:blipFill>
        <p:spPr>
          <a:xfrm>
            <a:off x="8712000" y="1628640"/>
            <a:ext cx="1939680" cy="1247040"/>
          </a:xfrm>
          <a:prstGeom prst="rect">
            <a:avLst/>
          </a:prstGeom>
          <a:ln>
            <a:noFill/>
          </a:ln>
        </p:spPr>
      </p:pic>
      <p:sp>
        <p:nvSpPr>
          <p:cNvPr id="152" name="Line 4"/>
          <p:cNvSpPr/>
          <p:nvPr/>
        </p:nvSpPr>
        <p:spPr>
          <a:xfrm>
            <a:off x="5220000" y="2052000"/>
            <a:ext cx="1080000" cy="0"/>
          </a:xfrm>
          <a:prstGeom prst="line">
            <a:avLst/>
          </a:prstGeom>
          <a:ln w="36000">
            <a:solidFill>
              <a:srgbClr val="00fd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"/>
          <p:cNvSpPr/>
          <p:nvPr/>
        </p:nvSpPr>
        <p:spPr>
          <a:xfrm>
            <a:off x="4500000" y="1885680"/>
            <a:ext cx="71712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4" name="Line 6"/>
          <p:cNvSpPr/>
          <p:nvPr/>
        </p:nvSpPr>
        <p:spPr>
          <a:xfrm>
            <a:off x="5238000" y="2304000"/>
            <a:ext cx="1080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7"/>
          <p:cNvSpPr/>
          <p:nvPr/>
        </p:nvSpPr>
        <p:spPr>
          <a:xfrm>
            <a:off x="4482000" y="2137680"/>
            <a:ext cx="75312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GND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6588000" y="2088000"/>
            <a:ext cx="40536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4a4a4a"/>
                </a:solidFill>
                <a:latin typeface="Lohit Kannada"/>
                <a:ea typeface="DejaVu Sans"/>
              </a:rPr>
              <a:t>Sensor magnético 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157" name="Line 9"/>
          <p:cNvSpPr/>
          <p:nvPr/>
        </p:nvSpPr>
        <p:spPr>
          <a:xfrm>
            <a:off x="5067000" y="4320000"/>
            <a:ext cx="1080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0"/>
          <p:cNvSpPr/>
          <p:nvPr/>
        </p:nvSpPr>
        <p:spPr>
          <a:xfrm>
            <a:off x="4311000" y="4143600"/>
            <a:ext cx="74772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GND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9" name="Line 11"/>
          <p:cNvSpPr/>
          <p:nvPr/>
        </p:nvSpPr>
        <p:spPr>
          <a:xfrm>
            <a:off x="5067000" y="4068000"/>
            <a:ext cx="1080000" cy="0"/>
          </a:xfrm>
          <a:prstGeom prst="line">
            <a:avLst/>
          </a:prstGeom>
          <a:ln w="36000">
            <a:solidFill>
              <a:srgbClr val="ffd7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2"/>
          <p:cNvSpPr/>
          <p:nvPr/>
        </p:nvSpPr>
        <p:spPr>
          <a:xfrm>
            <a:off x="4311000" y="3890520"/>
            <a:ext cx="6778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SCL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1" name="Line 13"/>
          <p:cNvSpPr/>
          <p:nvPr/>
        </p:nvSpPr>
        <p:spPr>
          <a:xfrm>
            <a:off x="5067000" y="3816000"/>
            <a:ext cx="1080000" cy="0"/>
          </a:xfrm>
          <a:prstGeom prst="line">
            <a:avLst/>
          </a:prstGeom>
          <a:ln w="36000">
            <a:solidFill>
              <a:srgbClr val="0d83d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4"/>
          <p:cNvSpPr/>
          <p:nvPr/>
        </p:nvSpPr>
        <p:spPr>
          <a:xfrm>
            <a:off x="4311000" y="3637080"/>
            <a:ext cx="70596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3" name="Line 15"/>
          <p:cNvSpPr/>
          <p:nvPr/>
        </p:nvSpPr>
        <p:spPr>
          <a:xfrm>
            <a:off x="5067000" y="3564000"/>
            <a:ext cx="1080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6"/>
          <p:cNvSpPr/>
          <p:nvPr/>
        </p:nvSpPr>
        <p:spPr>
          <a:xfrm>
            <a:off x="4311000" y="3384000"/>
            <a:ext cx="7192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VCC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5" name="CustomShape 17"/>
          <p:cNvSpPr/>
          <p:nvPr/>
        </p:nvSpPr>
        <p:spPr>
          <a:xfrm>
            <a:off x="6147000" y="3348000"/>
            <a:ext cx="696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VCC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6" name="CustomShape 18"/>
          <p:cNvSpPr/>
          <p:nvPr/>
        </p:nvSpPr>
        <p:spPr>
          <a:xfrm>
            <a:off x="4311000" y="3384000"/>
            <a:ext cx="7192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VCC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7" name="CustomShape 19"/>
          <p:cNvSpPr/>
          <p:nvPr/>
        </p:nvSpPr>
        <p:spPr>
          <a:xfrm>
            <a:off x="6185160" y="3629880"/>
            <a:ext cx="68364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SDA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8" name="CustomShape 20"/>
          <p:cNvSpPr/>
          <p:nvPr/>
        </p:nvSpPr>
        <p:spPr>
          <a:xfrm>
            <a:off x="6185160" y="3876120"/>
            <a:ext cx="6562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SCL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9" name="CustomShape 21"/>
          <p:cNvSpPr/>
          <p:nvPr/>
        </p:nvSpPr>
        <p:spPr>
          <a:xfrm>
            <a:off x="6149160" y="4122000"/>
            <a:ext cx="72396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GND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4"/>
          <a:srcRect l="66593" t="26038" r="9100" b="19306"/>
          <a:stretch/>
        </p:blipFill>
        <p:spPr>
          <a:xfrm>
            <a:off x="1656000" y="1980360"/>
            <a:ext cx="2083320" cy="2515320"/>
          </a:xfrm>
          <a:prstGeom prst="rect">
            <a:avLst/>
          </a:prstGeom>
          <a:ln>
            <a:noFill/>
          </a:ln>
        </p:spPr>
      </p:pic>
      <p:sp>
        <p:nvSpPr>
          <p:cNvPr id="171" name="Line 22"/>
          <p:cNvSpPr/>
          <p:nvPr/>
        </p:nvSpPr>
        <p:spPr>
          <a:xfrm>
            <a:off x="4824000" y="3060000"/>
            <a:ext cx="540000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2" name="CustomShape 23"/>
          <p:cNvSpPr/>
          <p:nvPr/>
        </p:nvSpPr>
        <p:spPr>
          <a:xfrm>
            <a:off x="6840000" y="3816360"/>
            <a:ext cx="405360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4a4a4a"/>
                </a:solidFill>
                <a:latin typeface="Lohit Kannada"/>
                <a:ea typeface="DejaVu Sans"/>
              </a:rPr>
              <a:t>BME 280 – Bus I2C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5"/>
          <a:srcRect l="43001" t="54819" r="35644" b="24075"/>
          <a:stretch/>
        </p:blipFill>
        <p:spPr>
          <a:xfrm rot="16200000">
            <a:off x="1607400" y="5020920"/>
            <a:ext cx="2155680" cy="1194480"/>
          </a:xfrm>
          <a:prstGeom prst="rect">
            <a:avLst/>
          </a:prstGeom>
          <a:ln>
            <a:noFill/>
          </a:ln>
        </p:spPr>
      </p:pic>
      <p:sp>
        <p:nvSpPr>
          <p:cNvPr id="174" name="Line 24"/>
          <p:cNvSpPr/>
          <p:nvPr/>
        </p:nvSpPr>
        <p:spPr>
          <a:xfrm>
            <a:off x="5067000" y="5400000"/>
            <a:ext cx="1080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5"/>
          <p:cNvSpPr/>
          <p:nvPr/>
        </p:nvSpPr>
        <p:spPr>
          <a:xfrm>
            <a:off x="4311000" y="5229000"/>
            <a:ext cx="74772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GND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6" name="Line 26"/>
          <p:cNvSpPr/>
          <p:nvPr/>
        </p:nvSpPr>
        <p:spPr>
          <a:xfrm>
            <a:off x="5067000" y="5688000"/>
            <a:ext cx="1080000" cy="0"/>
          </a:xfrm>
          <a:prstGeom prst="line">
            <a:avLst/>
          </a:prstGeom>
          <a:ln w="36000">
            <a:solidFill>
              <a:srgbClr val="ffd7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7"/>
          <p:cNvSpPr/>
          <p:nvPr/>
        </p:nvSpPr>
        <p:spPr>
          <a:xfrm>
            <a:off x="4468320" y="5518440"/>
            <a:ext cx="4978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A0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8" name="Line 28"/>
          <p:cNvSpPr/>
          <p:nvPr/>
        </p:nvSpPr>
        <p:spPr>
          <a:xfrm>
            <a:off x="5067000" y="5976000"/>
            <a:ext cx="1080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9"/>
          <p:cNvSpPr/>
          <p:nvPr/>
        </p:nvSpPr>
        <p:spPr>
          <a:xfrm>
            <a:off x="4389840" y="5807880"/>
            <a:ext cx="7192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3V3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0" name="CustomShape 30"/>
          <p:cNvSpPr/>
          <p:nvPr/>
        </p:nvSpPr>
        <p:spPr>
          <a:xfrm>
            <a:off x="6147000" y="5812560"/>
            <a:ext cx="745560" cy="3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VCC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1" name="CustomShape 31"/>
          <p:cNvSpPr/>
          <p:nvPr/>
        </p:nvSpPr>
        <p:spPr>
          <a:xfrm>
            <a:off x="6190200" y="5499000"/>
            <a:ext cx="79092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2" name="CustomShape 32"/>
          <p:cNvSpPr/>
          <p:nvPr/>
        </p:nvSpPr>
        <p:spPr>
          <a:xfrm>
            <a:off x="6147000" y="5184000"/>
            <a:ext cx="82008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GND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6"/>
          <a:srcRect l="38870" t="54814" r="40952" b="24400"/>
          <a:stretch/>
        </p:blipFill>
        <p:spPr>
          <a:xfrm>
            <a:off x="8604000" y="5026680"/>
            <a:ext cx="2155680" cy="1244880"/>
          </a:xfrm>
          <a:prstGeom prst="rect">
            <a:avLst/>
          </a:prstGeom>
          <a:ln>
            <a:noFill/>
          </a:ln>
        </p:spPr>
      </p:pic>
      <p:sp>
        <p:nvSpPr>
          <p:cNvPr id="184" name="Line 33"/>
          <p:cNvSpPr/>
          <p:nvPr/>
        </p:nvSpPr>
        <p:spPr>
          <a:xfrm>
            <a:off x="4824000" y="3060000"/>
            <a:ext cx="540000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5" name="Line 34"/>
          <p:cNvSpPr/>
          <p:nvPr/>
        </p:nvSpPr>
        <p:spPr>
          <a:xfrm>
            <a:off x="4824000" y="4896000"/>
            <a:ext cx="540000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6" name="CustomShape 35"/>
          <p:cNvSpPr/>
          <p:nvPr/>
        </p:nvSpPr>
        <p:spPr>
          <a:xfrm>
            <a:off x="6948000" y="5353560"/>
            <a:ext cx="154368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4a4a4a"/>
                </a:solidFill>
                <a:latin typeface="Lohit Kannada"/>
                <a:ea typeface="DejaVu Sans"/>
              </a:rPr>
              <a:t>TEMT6000 – Pin A0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n 3_3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DISPOSITIVO FÍSICO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189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1334520" y="1449720"/>
            <a:ext cx="4420800" cy="5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4a4a4a"/>
                </a:solidFill>
                <a:latin typeface="Lohit Kannada"/>
                <a:ea typeface="DejaVu Sans"/>
              </a:rPr>
              <a:t>Caja lorapertura: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2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rcRect l="8568" t="23703" r="10226" b="15382"/>
          <a:stretch/>
        </p:blipFill>
        <p:spPr>
          <a:xfrm>
            <a:off x="4608000" y="2448000"/>
            <a:ext cx="2878560" cy="287856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rcRect l="28261" t="10844" r="27615" b="15651"/>
          <a:stretch/>
        </p:blipFill>
        <p:spPr>
          <a:xfrm rot="16200000">
            <a:off x="2052000" y="1837440"/>
            <a:ext cx="1438560" cy="17985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4"/>
          <a:srcRect l="24325" t="22975" r="39419" b="12963"/>
          <a:stretch/>
        </p:blipFill>
        <p:spPr>
          <a:xfrm rot="16200000">
            <a:off x="2165400" y="4172040"/>
            <a:ext cx="1355760" cy="17985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5"/>
          <a:srcRect l="0" t="13324" r="0" b="13342"/>
          <a:stretch/>
        </p:blipFill>
        <p:spPr>
          <a:xfrm>
            <a:off x="8280000" y="4968000"/>
            <a:ext cx="1511640" cy="147924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6"/>
          <a:srcRect l="18817" t="19710" r="42567" b="34193"/>
          <a:stretch/>
        </p:blipFill>
        <p:spPr>
          <a:xfrm rot="16200000">
            <a:off x="8471160" y="2267280"/>
            <a:ext cx="1330560" cy="1190880"/>
          </a:xfrm>
          <a:prstGeom prst="rect">
            <a:avLst/>
          </a:prstGeom>
          <a:ln>
            <a:noFill/>
          </a:ln>
        </p:spPr>
      </p:pic>
      <p:sp>
        <p:nvSpPr>
          <p:cNvPr id="196" name="CustomShape 4"/>
          <p:cNvSpPr/>
          <p:nvPr/>
        </p:nvSpPr>
        <p:spPr>
          <a:xfrm rot="1800000">
            <a:off x="7021080" y="5499720"/>
            <a:ext cx="1325160" cy="214560"/>
          </a:xfrm>
          <a:custGeom>
            <a:avLst/>
            <a:gdLst/>
            <a:ahLst/>
            <a:rect l="l" t="t" r="r" b="b"/>
            <a:pathLst>
              <a:path w="3687" h="602">
                <a:moveTo>
                  <a:pt x="0" y="150"/>
                </a:moveTo>
                <a:lnTo>
                  <a:pt x="2764" y="150"/>
                </a:lnTo>
                <a:lnTo>
                  <a:pt x="2764" y="0"/>
                </a:lnTo>
                <a:lnTo>
                  <a:pt x="3686" y="301"/>
                </a:lnTo>
                <a:lnTo>
                  <a:pt x="2764" y="601"/>
                </a:lnTo>
                <a:lnTo>
                  <a:pt x="2764" y="449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5"/>
          <p:cNvSpPr/>
          <p:nvPr/>
        </p:nvSpPr>
        <p:spPr>
          <a:xfrm rot="19800000">
            <a:off x="3820680" y="4880880"/>
            <a:ext cx="862560" cy="214560"/>
          </a:xfrm>
          <a:custGeom>
            <a:avLst/>
            <a:gdLst/>
            <a:ahLst/>
            <a:rect l="l" t="t" r="r" b="b"/>
            <a:pathLst>
              <a:path w="2401" h="602">
                <a:moveTo>
                  <a:pt x="2400" y="150"/>
                </a:moveTo>
                <a:lnTo>
                  <a:pt x="599" y="150"/>
                </a:lnTo>
                <a:lnTo>
                  <a:pt x="599" y="0"/>
                </a:lnTo>
                <a:lnTo>
                  <a:pt x="0" y="300"/>
                </a:lnTo>
                <a:lnTo>
                  <a:pt x="599" y="601"/>
                </a:lnTo>
                <a:lnTo>
                  <a:pt x="599" y="450"/>
                </a:lnTo>
                <a:lnTo>
                  <a:pt x="2400" y="450"/>
                </a:lnTo>
                <a:lnTo>
                  <a:pt x="240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6"/>
          <p:cNvSpPr/>
          <p:nvPr/>
        </p:nvSpPr>
        <p:spPr>
          <a:xfrm>
            <a:off x="3960000" y="2448000"/>
            <a:ext cx="1150560" cy="214560"/>
          </a:xfrm>
          <a:custGeom>
            <a:avLst/>
            <a:gdLst/>
            <a:ahLst/>
            <a:rect l="l" t="t" r="r" b="b"/>
            <a:pathLst>
              <a:path w="3202" h="602">
                <a:moveTo>
                  <a:pt x="3201" y="150"/>
                </a:moveTo>
                <a:lnTo>
                  <a:pt x="800" y="150"/>
                </a:lnTo>
                <a:lnTo>
                  <a:pt x="800" y="0"/>
                </a:lnTo>
                <a:lnTo>
                  <a:pt x="0" y="300"/>
                </a:lnTo>
                <a:lnTo>
                  <a:pt x="800" y="601"/>
                </a:lnTo>
                <a:lnTo>
                  <a:pt x="800" y="450"/>
                </a:lnTo>
                <a:lnTo>
                  <a:pt x="3201" y="450"/>
                </a:lnTo>
                <a:lnTo>
                  <a:pt x="3201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7"/>
          <p:cNvSpPr/>
          <p:nvPr/>
        </p:nvSpPr>
        <p:spPr>
          <a:xfrm rot="19800000">
            <a:off x="7226280" y="3660840"/>
            <a:ext cx="1654560" cy="262440"/>
          </a:xfrm>
          <a:custGeom>
            <a:avLst/>
            <a:gdLst/>
            <a:ahLst/>
            <a:rect l="l" t="t" r="r" b="b"/>
            <a:pathLst>
              <a:path w="4602" h="735">
                <a:moveTo>
                  <a:pt x="0" y="184"/>
                </a:moveTo>
                <a:lnTo>
                  <a:pt x="3450" y="184"/>
                </a:lnTo>
                <a:lnTo>
                  <a:pt x="3450" y="0"/>
                </a:lnTo>
                <a:lnTo>
                  <a:pt x="4601" y="368"/>
                </a:lnTo>
                <a:lnTo>
                  <a:pt x="3450" y="734"/>
                </a:lnTo>
                <a:lnTo>
                  <a:pt x="3450" y="550"/>
                </a:lnTo>
                <a:lnTo>
                  <a:pt x="1" y="550"/>
                </a:lnTo>
                <a:lnTo>
                  <a:pt x="0" y="18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8"/>
          <p:cNvSpPr/>
          <p:nvPr/>
        </p:nvSpPr>
        <p:spPr>
          <a:xfrm>
            <a:off x="1692000" y="3533040"/>
            <a:ext cx="2231640" cy="7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Ranura superior para el sensor de luminosidad y antena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1" name="CustomShape 9"/>
          <p:cNvSpPr/>
          <p:nvPr/>
        </p:nvSpPr>
        <p:spPr>
          <a:xfrm>
            <a:off x="1584000" y="5832000"/>
            <a:ext cx="2231640" cy="7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Rejilla de ventilación en zona cercana a sensor BME280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9864000" y="2175840"/>
            <a:ext cx="1583640" cy="7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Interruptor accesible en el exterior de la caja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9900000" y="4536000"/>
            <a:ext cx="187164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d5afe"/>
                </a:solidFill>
                <a:latin typeface="Keraleeyam"/>
              </a:rPr>
              <a:t>Salida cables sensor magnético y entrada (opcional) para alimentación externa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n 3_2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SOFTWARE LORAPERTURA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06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7" name="CustomShape 3"/>
          <p:cNvSpPr/>
          <p:nvPr/>
        </p:nvSpPr>
        <p:spPr>
          <a:xfrm>
            <a:off x="1411920" y="2448360"/>
            <a:ext cx="5173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Disponible activación por OTAA o ABP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1412280" y="3240000"/>
            <a:ext cx="798156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Dependencias con las siguientes librerías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1411920" y="1728360"/>
            <a:ext cx="4741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Código abierto disponible en github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1411920" y="2664360"/>
            <a:ext cx="5605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1903320" y="3759480"/>
            <a:ext cx="9357840" cy="166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n 3_5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SOFTWARE LORAPERTURA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14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CustomShape 3"/>
          <p:cNvSpPr/>
          <p:nvPr/>
        </p:nvSpPr>
        <p:spPr>
          <a:xfrm>
            <a:off x="1411920" y="2448360"/>
            <a:ext cx="5173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1339920" y="1512360"/>
            <a:ext cx="10033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Definición y envío del objeto Cayenne en el payload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1411920" y="2664360"/>
            <a:ext cx="5605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1438560" y="2068920"/>
            <a:ext cx="7379280" cy="128340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891000" y="3574800"/>
            <a:ext cx="11141640" cy="190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n 3_4" descr=""/>
          <p:cNvPicPr/>
          <p:nvPr/>
        </p:nvPicPr>
        <p:blipFill>
          <a:blip r:embed="rId1"/>
          <a:stretch/>
        </p:blipFill>
        <p:spPr>
          <a:xfrm>
            <a:off x="10749600" y="5783040"/>
            <a:ext cx="1437480" cy="103320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1404000" y="540000"/>
            <a:ext cx="97516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</a:pPr>
            <a:r>
              <a:rPr b="0" lang="es-ES" sz="2600" spc="253" strike="noStrike">
                <a:solidFill>
                  <a:srgbClr val="0d83d0"/>
                </a:solidFill>
                <a:latin typeface="Dyuthi"/>
                <a:ea typeface="League Spartan"/>
              </a:rPr>
              <a:t>SOFTWARE LORAPERTURA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222" name="Line 2"/>
          <p:cNvSpPr/>
          <p:nvPr/>
        </p:nvSpPr>
        <p:spPr>
          <a:xfrm>
            <a:off x="1440000" y="1296000"/>
            <a:ext cx="9000720" cy="0"/>
          </a:xfrm>
          <a:prstGeom prst="line">
            <a:avLst/>
          </a:prstGeom>
          <a:ln w="28440">
            <a:solidFill>
              <a:srgbClr val="a7a7a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3" name="CustomShape 3"/>
          <p:cNvSpPr/>
          <p:nvPr/>
        </p:nvSpPr>
        <p:spPr>
          <a:xfrm>
            <a:off x="1411920" y="2448360"/>
            <a:ext cx="5173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4"/>
          <p:cNvSpPr/>
          <p:nvPr/>
        </p:nvSpPr>
        <p:spPr>
          <a:xfrm>
            <a:off x="1339920" y="1512360"/>
            <a:ext cx="10033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4a4a4a"/>
                </a:solidFill>
                <a:latin typeface="Lohit Kannada"/>
                <a:ea typeface="DejaVu Sans"/>
              </a:rPr>
              <a:t>Frecuencia de envío parametrizable en función de la política de uso de TTN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1411920" y="2664360"/>
            <a:ext cx="5605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1908000" y="5328000"/>
            <a:ext cx="7237440" cy="107784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rcRect l="1718" t="16895" r="1442" b="8543"/>
          <a:stretch/>
        </p:blipFill>
        <p:spPr>
          <a:xfrm>
            <a:off x="1652400" y="2392920"/>
            <a:ext cx="7201440" cy="2877840"/>
          </a:xfrm>
          <a:prstGeom prst="rect">
            <a:avLst/>
          </a:prstGeom>
          <a:ln>
            <a:noFill/>
          </a:ln>
        </p:spPr>
      </p:pic>
      <p:sp>
        <p:nvSpPr>
          <p:cNvPr id="228" name="CustomShape 6"/>
          <p:cNvSpPr/>
          <p:nvPr/>
        </p:nvSpPr>
        <p:spPr>
          <a:xfrm>
            <a:off x="1699560" y="1936800"/>
            <a:ext cx="837828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563c1"/>
                </a:solidFill>
                <a:uFillTx/>
                <a:latin typeface="Manjari"/>
                <a:ea typeface="DejaVu Sans"/>
                <a:hlinkClick r:id="rId4"/>
              </a:rPr>
              <a:t>Air Time Calculator: https://avbentem.github.io/airtime-calculator/ttn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5319</TotalTime>
  <Application>LibreOffice/6.4.6.2$Linux_X86_64 LibreOffice_project/40$Build-2</Application>
  <Words>1221</Words>
  <Paragraphs>189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2016-03-31T08:21:43Z</dcterms:created>
  <dc:creator>Laurens</dc:creator>
  <dc:description/>
  <dc:language>es-ES</dc:language>
  <cp:lastModifiedBy/>
  <dcterms:modified xsi:type="dcterms:W3CDTF">2021-04-04T19:54:23Z</dcterms:modified>
  <cp:revision>285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19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